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6858000" cy="9144000" type="screen4x3"/>
  <p:notesSz cx="9144000" cy="685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2A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5DC3A7-94F8-4E67-8E2E-E6AC608718A5}" v="15" dt="2026-06-01T05:50:11.3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64" d="100"/>
          <a:sy n="64" d="100"/>
        </p:scale>
        <p:origin x="2249"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2A2A2A"/>
        </a:solidFill>
        <a:effectLst/>
      </p:bgPr>
    </p:bg>
    <p:spTree>
      <p:nvGrpSpPr>
        <p:cNvPr id="1" name=""/>
        <p:cNvGrpSpPr/>
        <p:nvPr/>
      </p:nvGrpSpPr>
      <p:grpSpPr>
        <a:xfrm>
          <a:off x="0" y="0"/>
          <a:ext cx="0" cy="0"/>
          <a:chOff x="0" y="0"/>
          <a:chExt cx="0" cy="0"/>
        </a:xfrm>
      </p:grpSpPr>
      <p:pic>
        <p:nvPicPr>
          <p:cNvPr id="2" name="Image 0"/>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rcRect l="8705" t="10914" b="1159"/>
          <a:stretch>
            <a:fillRect/>
          </a:stretch>
        </p:blipFill>
        <p:spPr>
          <a:xfrm>
            <a:off x="-497305" y="-954505"/>
            <a:ext cx="7471666" cy="5566610"/>
          </a:xfrm>
          <a:prstGeom prst="rect">
            <a:avLst/>
          </a:prstGeom>
        </p:spPr>
      </p:pic>
      <p:sp>
        <p:nvSpPr>
          <p:cNvPr id="3" name="Shape 0"/>
          <p:cNvSpPr/>
          <p:nvPr/>
        </p:nvSpPr>
        <p:spPr>
          <a:xfrm>
            <a:off x="-1" y="2946133"/>
            <a:ext cx="6974361" cy="2083067"/>
          </a:xfrm>
          <a:prstGeom prst="rect">
            <a:avLst/>
          </a:prstGeom>
          <a:solidFill>
            <a:srgbClr val="2A2A2A">
              <a:alpha val="70000"/>
            </a:srgbClr>
          </a:solidFill>
          <a:ln/>
        </p:spPr>
        <p:txBody>
          <a:bodyPr/>
          <a:lstStyle/>
          <a:p>
            <a:endParaRPr lang="en-AU"/>
          </a:p>
        </p:txBody>
      </p:sp>
      <p:sp>
        <p:nvSpPr>
          <p:cNvPr id="4" name="Shape 1"/>
          <p:cNvSpPr/>
          <p:nvPr/>
        </p:nvSpPr>
        <p:spPr>
          <a:xfrm>
            <a:off x="640080" y="5303520"/>
            <a:ext cx="1097280" cy="54864"/>
          </a:xfrm>
          <a:prstGeom prst="rect">
            <a:avLst/>
          </a:prstGeom>
          <a:solidFill>
            <a:srgbClr val="E8692D"/>
          </a:solidFill>
          <a:ln/>
        </p:spPr>
        <p:txBody>
          <a:bodyPr/>
          <a:lstStyle/>
          <a:p>
            <a:endParaRPr lang="en-AU"/>
          </a:p>
        </p:txBody>
      </p:sp>
      <p:sp>
        <p:nvSpPr>
          <p:cNvPr id="5" name="Text 2"/>
          <p:cNvSpPr/>
          <p:nvPr/>
        </p:nvSpPr>
        <p:spPr>
          <a:xfrm>
            <a:off x="640080" y="5486400"/>
            <a:ext cx="5486400" cy="1280160"/>
          </a:xfrm>
          <a:prstGeom prst="rect">
            <a:avLst/>
          </a:prstGeom>
          <a:noFill/>
          <a:ln/>
        </p:spPr>
        <p:txBody>
          <a:bodyPr wrap="square" lIns="0" tIns="0" rIns="0" bIns="0" rtlCol="0" anchor="ctr"/>
          <a:lstStyle/>
          <a:p>
            <a:pPr marL="0" indent="0">
              <a:lnSpc>
                <a:spcPct val="110000"/>
              </a:lnSpc>
              <a:buNone/>
            </a:pPr>
            <a:r>
              <a:rPr lang="en-US" sz="3600" b="1" kern="0" spc="300" dirty="0">
                <a:solidFill>
                  <a:srgbClr val="FFFFFF"/>
                </a:solidFill>
                <a:latin typeface="Poppins" pitchFamily="34" charset="0"/>
                <a:ea typeface="Poppins" pitchFamily="34" charset="-122"/>
                <a:cs typeface="Poppins" pitchFamily="34" charset="-120"/>
              </a:rPr>
              <a:t>HERE FOR GOOD</a:t>
            </a:r>
            <a:endParaRPr lang="en-US" sz="3600" dirty="0"/>
          </a:p>
          <a:p>
            <a:pPr marL="0" indent="0">
              <a:lnSpc>
                <a:spcPct val="110000"/>
              </a:lnSpc>
              <a:buNone/>
            </a:pPr>
            <a:r>
              <a:rPr lang="en-US" sz="3600" b="1" kern="0" spc="300" dirty="0">
                <a:solidFill>
                  <a:srgbClr val="FFFFFF"/>
                </a:solidFill>
                <a:latin typeface="Poppins" pitchFamily="34" charset="0"/>
                <a:ea typeface="Poppins" pitchFamily="34" charset="-122"/>
                <a:cs typeface="Poppins" pitchFamily="34" charset="-120"/>
              </a:rPr>
              <a:t>FOUNDATION</a:t>
            </a:r>
            <a:endParaRPr lang="en-US" sz="3600" dirty="0"/>
          </a:p>
        </p:txBody>
      </p:sp>
      <p:sp>
        <p:nvSpPr>
          <p:cNvPr id="6" name="Text 3"/>
          <p:cNvSpPr/>
          <p:nvPr/>
        </p:nvSpPr>
        <p:spPr>
          <a:xfrm>
            <a:off x="640080" y="6858000"/>
            <a:ext cx="5486400" cy="457200"/>
          </a:xfrm>
          <a:prstGeom prst="rect">
            <a:avLst/>
          </a:prstGeom>
          <a:noFill/>
          <a:ln/>
        </p:spPr>
        <p:txBody>
          <a:bodyPr wrap="square" lIns="0" tIns="0" rIns="0" bIns="0" rtlCol="0" anchor="ctr"/>
          <a:lstStyle/>
          <a:p>
            <a:pPr marL="0" indent="0">
              <a:buNone/>
            </a:pPr>
            <a:r>
              <a:rPr lang="en-US" sz="2000" b="1" kern="0" spc="500" dirty="0">
                <a:solidFill>
                  <a:srgbClr val="E8692D"/>
                </a:solidFill>
                <a:latin typeface="Poppins" pitchFamily="34" charset="0"/>
                <a:ea typeface="Poppins" pitchFamily="34" charset="-122"/>
                <a:cs typeface="Poppins" pitchFamily="34" charset="-120"/>
              </a:rPr>
              <a:t>ANNUAL REPORT</a:t>
            </a:r>
            <a:endParaRPr lang="en-US" sz="2000" dirty="0"/>
          </a:p>
        </p:txBody>
      </p:sp>
      <p:sp>
        <p:nvSpPr>
          <p:cNvPr id="7" name="Text 4"/>
          <p:cNvSpPr/>
          <p:nvPr/>
        </p:nvSpPr>
        <p:spPr>
          <a:xfrm>
            <a:off x="640080" y="7315200"/>
            <a:ext cx="5486400" cy="457200"/>
          </a:xfrm>
          <a:prstGeom prst="rect">
            <a:avLst/>
          </a:prstGeom>
          <a:noFill/>
          <a:ln/>
        </p:spPr>
        <p:txBody>
          <a:bodyPr wrap="square" lIns="0" tIns="0" rIns="0" bIns="0" rtlCol="0" anchor="ctr"/>
          <a:lstStyle/>
          <a:p>
            <a:pPr marL="0" indent="0">
              <a:buNone/>
            </a:pPr>
            <a:r>
              <a:rPr lang="en-US" sz="1600" dirty="0">
                <a:solidFill>
                  <a:srgbClr val="E8E8E8"/>
                </a:solidFill>
                <a:latin typeface="Poppins" pitchFamily="34" charset="0"/>
                <a:ea typeface="Poppins" pitchFamily="34" charset="-122"/>
                <a:cs typeface="Poppins" pitchFamily="34" charset="-120"/>
              </a:rPr>
              <a:t>2024 – 2025</a:t>
            </a:r>
            <a:endParaRPr lang="en-US" sz="1600" dirty="0"/>
          </a:p>
        </p:txBody>
      </p:sp>
      <p:sp>
        <p:nvSpPr>
          <p:cNvPr id="8" name="Text 5"/>
          <p:cNvSpPr/>
          <p:nvPr/>
        </p:nvSpPr>
        <p:spPr>
          <a:xfrm>
            <a:off x="640080" y="8046720"/>
            <a:ext cx="5486400" cy="365760"/>
          </a:xfrm>
          <a:prstGeom prst="rect">
            <a:avLst/>
          </a:prstGeom>
          <a:noFill/>
          <a:ln/>
        </p:spPr>
        <p:txBody>
          <a:bodyPr wrap="square" lIns="0" tIns="0" rIns="0" bIns="0" rtlCol="0" anchor="ctr"/>
          <a:lstStyle/>
          <a:p>
            <a:pPr marL="0" indent="0">
              <a:buNone/>
            </a:pPr>
            <a:r>
              <a:rPr lang="en-US" sz="1200" i="1" dirty="0">
                <a:solidFill>
                  <a:srgbClr val="E8E8E8"/>
                </a:solidFill>
                <a:latin typeface="Poppins" pitchFamily="34" charset="0"/>
                <a:ea typeface="Poppins" pitchFamily="34" charset="-122"/>
                <a:cs typeface="Poppins" pitchFamily="34" charset="-120"/>
              </a:rPr>
              <a:t>Building Unity. Breaking Cycles.</a:t>
            </a:r>
            <a:endParaRPr lang="en-US" sz="1200" dirty="0"/>
          </a:p>
        </p:txBody>
      </p:sp>
      <p:pic>
        <p:nvPicPr>
          <p:cNvPr id="15" name="Picture 14">
            <a:extLst>
              <a:ext uri="{FF2B5EF4-FFF2-40B4-BE49-F238E27FC236}">
                <a16:creationId xmlns:a16="http://schemas.microsoft.com/office/drawing/2014/main" id="{FF8423BA-85D1-FF31-2822-7CFC33198319}"/>
              </a:ext>
            </a:extLst>
          </p:cNvPr>
          <p:cNvPicPr>
            <a:picLocks noChangeAspect="1"/>
          </p:cNvPicPr>
          <p:nvPr/>
        </p:nvPicPr>
        <p:blipFill>
          <a:blip r:embed="rId5"/>
          <a:stretch>
            <a:fillRect/>
          </a:stretch>
        </p:blipFill>
        <p:spPr>
          <a:xfrm>
            <a:off x="4531333" y="6350989"/>
            <a:ext cx="2842821" cy="284282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548640"/>
            <a:ext cx="5486400" cy="914400"/>
          </a:xfrm>
          <a:prstGeom prst="rect">
            <a:avLst/>
          </a:prstGeom>
          <a:noFill/>
          <a:ln/>
        </p:spPr>
        <p:txBody>
          <a:bodyPr wrap="square" lIns="0" tIns="0" rIns="0" bIns="0" rtlCol="0" anchor="ctr"/>
          <a:lstStyle/>
          <a:p>
            <a:pPr marL="0" indent="0">
              <a:lnSpc>
                <a:spcPct val="110000"/>
              </a:lnSpc>
              <a:buNone/>
            </a:pPr>
            <a:r>
              <a:rPr lang="en-US" sz="2600" b="1" kern="0" spc="200" dirty="0">
                <a:solidFill>
                  <a:srgbClr val="000000"/>
                </a:solidFill>
                <a:latin typeface="Poppins" pitchFamily="34" charset="0"/>
                <a:ea typeface="Poppins" pitchFamily="34" charset="-122"/>
                <a:cs typeface="Poppins" pitchFamily="34" charset="-120"/>
              </a:rPr>
              <a:t>MEN’S LEARNING</a:t>
            </a:r>
            <a:endParaRPr lang="en-US" sz="2600" dirty="0"/>
          </a:p>
          <a:p>
            <a:pPr marL="0" indent="0">
              <a:lnSpc>
                <a:spcPct val="110000"/>
              </a:lnSpc>
              <a:buNone/>
            </a:pPr>
            <a:r>
              <a:rPr lang="en-US" sz="2600" b="1" kern="0" spc="200" dirty="0">
                <a:solidFill>
                  <a:srgbClr val="000000"/>
                </a:solidFill>
                <a:latin typeface="Poppins" pitchFamily="34" charset="0"/>
                <a:ea typeface="Poppins" pitchFamily="34" charset="-122"/>
                <a:cs typeface="Poppins" pitchFamily="34" charset="-120"/>
              </a:rPr>
              <a:t>CIRCLES</a:t>
            </a:r>
            <a:endParaRPr lang="en-US" sz="2600" dirty="0"/>
          </a:p>
        </p:txBody>
      </p:sp>
      <p:sp>
        <p:nvSpPr>
          <p:cNvPr id="3" name="Shape 1"/>
          <p:cNvSpPr/>
          <p:nvPr/>
        </p:nvSpPr>
        <p:spPr>
          <a:xfrm>
            <a:off x="640080" y="1508760"/>
            <a:ext cx="731520" cy="45720"/>
          </a:xfrm>
          <a:prstGeom prst="rect">
            <a:avLst/>
          </a:prstGeom>
          <a:solidFill>
            <a:srgbClr val="E8692D"/>
          </a:solidFill>
          <a:ln/>
        </p:spPr>
        <p:txBody>
          <a:bodyPr/>
          <a:lstStyle/>
          <a:p>
            <a:endParaRPr lang="en-AU"/>
          </a:p>
        </p:txBody>
      </p:sp>
      <p:sp>
        <p:nvSpPr>
          <p:cNvPr id="4" name="Text 2"/>
          <p:cNvSpPr/>
          <p:nvPr/>
        </p:nvSpPr>
        <p:spPr>
          <a:xfrm>
            <a:off x="4227094" y="599975"/>
            <a:ext cx="2286000" cy="320040"/>
          </a:xfrm>
          <a:prstGeom prst="rect">
            <a:avLst/>
          </a:prstGeom>
          <a:solidFill>
            <a:srgbClr val="E8692D"/>
          </a:solidFill>
          <a:ln/>
        </p:spPr>
        <p:txBody>
          <a:bodyPr wrap="square" lIns="0" tIns="0" rIns="0" bIns="0" rtlCol="0" anchor="ctr"/>
          <a:lstStyle/>
          <a:p>
            <a:pPr marL="0" indent="0" algn="ctr">
              <a:buNone/>
            </a:pPr>
            <a:r>
              <a:rPr lang="en-US" sz="1000" b="1" kern="0" spc="200" dirty="0">
                <a:solidFill>
                  <a:srgbClr val="FFFFFF"/>
                </a:solidFill>
                <a:latin typeface="Poppins" pitchFamily="34" charset="0"/>
                <a:ea typeface="Poppins" pitchFamily="34" charset="-122"/>
                <a:cs typeface="Poppins" pitchFamily="34" charset="-120"/>
              </a:rPr>
              <a:t>LAUNCHING 2026</a:t>
            </a:r>
            <a:endParaRPr lang="en-US" sz="1000" dirty="0"/>
          </a:p>
        </p:txBody>
      </p:sp>
      <p:sp>
        <p:nvSpPr>
          <p:cNvPr id="5" name="Text 3"/>
          <p:cNvSpPr/>
          <p:nvPr/>
        </p:nvSpPr>
        <p:spPr>
          <a:xfrm>
            <a:off x="640080" y="2103120"/>
            <a:ext cx="5577840" cy="1097280"/>
          </a:xfrm>
          <a:prstGeom prst="rect">
            <a:avLst/>
          </a:prstGeom>
          <a:noFill/>
          <a:ln/>
        </p:spPr>
        <p:txBody>
          <a:bodyPr wrap="square" lIns="0" tIns="0" rIns="0" bIns="0" rtlCol="0" anchor="ctr"/>
          <a:lstStyle/>
          <a:p>
            <a:pPr marL="0" indent="0">
              <a:lnSpc>
                <a:spcPct val="150000"/>
              </a:lnSpc>
              <a:buNone/>
            </a:pPr>
            <a:r>
              <a:rPr lang="en-US" sz="1200" dirty="0">
                <a:solidFill>
                  <a:srgbClr val="333333"/>
                </a:solidFill>
                <a:latin typeface="Poppins" pitchFamily="34" charset="0"/>
                <a:ea typeface="Poppins" pitchFamily="34" charset="-122"/>
                <a:cs typeface="Poppins" pitchFamily="34" charset="-120"/>
              </a:rPr>
              <a:t>Creating a safe space for men to explore the topic of domestic and family violence and be part of the solution. This groundbreaking program encourages open, honest conversations in a supportive group environment.</a:t>
            </a:r>
            <a:endParaRPr lang="en-US" sz="1200" dirty="0"/>
          </a:p>
        </p:txBody>
      </p:sp>
      <p:sp>
        <p:nvSpPr>
          <p:cNvPr id="6" name="Shape 4"/>
          <p:cNvSpPr/>
          <p:nvPr/>
        </p:nvSpPr>
        <p:spPr>
          <a:xfrm>
            <a:off x="640080" y="3474720"/>
            <a:ext cx="5577840" cy="1005840"/>
          </a:xfrm>
          <a:prstGeom prst="rect">
            <a:avLst/>
          </a:prstGeom>
          <a:solidFill>
            <a:srgbClr val="F5F5F5"/>
          </a:solidFill>
          <a:ln/>
        </p:spPr>
        <p:txBody>
          <a:bodyPr/>
          <a:lstStyle/>
          <a:p>
            <a:endParaRPr lang="en-AU"/>
          </a:p>
        </p:txBody>
      </p:sp>
      <p:sp>
        <p:nvSpPr>
          <p:cNvPr id="7" name="Shape 5"/>
          <p:cNvSpPr/>
          <p:nvPr/>
        </p:nvSpPr>
        <p:spPr>
          <a:xfrm>
            <a:off x="640080" y="3474720"/>
            <a:ext cx="54864" cy="1005840"/>
          </a:xfrm>
          <a:prstGeom prst="rect">
            <a:avLst/>
          </a:prstGeom>
          <a:solidFill>
            <a:srgbClr val="E8692D"/>
          </a:solidFill>
          <a:ln/>
        </p:spPr>
        <p:txBody>
          <a:bodyPr/>
          <a:lstStyle/>
          <a:p>
            <a:endParaRPr lang="en-AU"/>
          </a:p>
        </p:txBody>
      </p:sp>
      <p:sp>
        <p:nvSpPr>
          <p:cNvPr id="8" name="Text 6"/>
          <p:cNvSpPr/>
          <p:nvPr/>
        </p:nvSpPr>
        <p:spPr>
          <a:xfrm>
            <a:off x="1005840" y="3611880"/>
            <a:ext cx="4846320" cy="274320"/>
          </a:xfrm>
          <a:prstGeom prst="rect">
            <a:avLst/>
          </a:prstGeom>
          <a:noFill/>
          <a:ln/>
        </p:spPr>
        <p:txBody>
          <a:bodyPr wrap="square" lIns="0" tIns="0" rIns="0" bIns="0" rtlCol="0" anchor="ctr"/>
          <a:lstStyle/>
          <a:p>
            <a:pPr marL="0" indent="0">
              <a:buNone/>
            </a:pPr>
            <a:r>
              <a:rPr lang="en-US" sz="1200" b="1" dirty="0">
                <a:solidFill>
                  <a:srgbClr val="000000"/>
                </a:solidFill>
                <a:latin typeface="Poppins" pitchFamily="34" charset="0"/>
                <a:ea typeface="Poppins" pitchFamily="34" charset="-122"/>
                <a:cs typeface="Poppins" pitchFamily="34" charset="-120"/>
              </a:rPr>
              <a:t>Safe &amp; Supportive</a:t>
            </a:r>
            <a:endParaRPr lang="en-US" sz="1200" dirty="0"/>
          </a:p>
        </p:txBody>
      </p:sp>
      <p:sp>
        <p:nvSpPr>
          <p:cNvPr id="9" name="Text 7"/>
          <p:cNvSpPr/>
          <p:nvPr/>
        </p:nvSpPr>
        <p:spPr>
          <a:xfrm>
            <a:off x="1005840" y="3931920"/>
            <a:ext cx="4846320" cy="411480"/>
          </a:xfrm>
          <a:prstGeom prst="rect">
            <a:avLst/>
          </a:prstGeom>
          <a:noFill/>
          <a:ln/>
        </p:spPr>
        <p:txBody>
          <a:bodyPr wrap="square" lIns="0" tIns="0" rIns="0" bIns="0" rtlCol="0" anchor="ctr"/>
          <a:lstStyle/>
          <a:p>
            <a:pPr marL="0" indent="0">
              <a:lnSpc>
                <a:spcPct val="130000"/>
              </a:lnSpc>
              <a:buNone/>
            </a:pPr>
            <a:r>
              <a:rPr lang="en-US" sz="1000" dirty="0">
                <a:solidFill>
                  <a:srgbClr val="444444"/>
                </a:solidFill>
                <a:latin typeface="Poppins" pitchFamily="34" charset="0"/>
                <a:ea typeface="Poppins" pitchFamily="34" charset="-122"/>
                <a:cs typeface="Poppins" pitchFamily="34" charset="-120"/>
              </a:rPr>
              <a:t>Confidential group settings where men can speak openly without judgement</a:t>
            </a:r>
            <a:endParaRPr lang="en-US" sz="1000" dirty="0"/>
          </a:p>
        </p:txBody>
      </p:sp>
      <p:sp>
        <p:nvSpPr>
          <p:cNvPr id="10" name="Shape 8"/>
          <p:cNvSpPr/>
          <p:nvPr/>
        </p:nvSpPr>
        <p:spPr>
          <a:xfrm>
            <a:off x="640080" y="4663440"/>
            <a:ext cx="5577840" cy="1005840"/>
          </a:xfrm>
          <a:prstGeom prst="rect">
            <a:avLst/>
          </a:prstGeom>
          <a:solidFill>
            <a:srgbClr val="FFFFFF"/>
          </a:solidFill>
          <a:ln/>
        </p:spPr>
        <p:txBody>
          <a:bodyPr/>
          <a:lstStyle/>
          <a:p>
            <a:endParaRPr lang="en-AU"/>
          </a:p>
        </p:txBody>
      </p:sp>
      <p:sp>
        <p:nvSpPr>
          <p:cNvPr id="11" name="Shape 9"/>
          <p:cNvSpPr/>
          <p:nvPr/>
        </p:nvSpPr>
        <p:spPr>
          <a:xfrm>
            <a:off x="640080" y="4663440"/>
            <a:ext cx="54864" cy="1005840"/>
          </a:xfrm>
          <a:prstGeom prst="rect">
            <a:avLst/>
          </a:prstGeom>
          <a:solidFill>
            <a:srgbClr val="E8692D"/>
          </a:solidFill>
          <a:ln/>
        </p:spPr>
        <p:txBody>
          <a:bodyPr/>
          <a:lstStyle/>
          <a:p>
            <a:endParaRPr lang="en-AU"/>
          </a:p>
        </p:txBody>
      </p:sp>
      <p:sp>
        <p:nvSpPr>
          <p:cNvPr id="12" name="Text 10"/>
          <p:cNvSpPr/>
          <p:nvPr/>
        </p:nvSpPr>
        <p:spPr>
          <a:xfrm>
            <a:off x="1005840" y="4800600"/>
            <a:ext cx="4846320" cy="274320"/>
          </a:xfrm>
          <a:prstGeom prst="rect">
            <a:avLst/>
          </a:prstGeom>
          <a:noFill/>
          <a:ln/>
        </p:spPr>
        <p:txBody>
          <a:bodyPr wrap="square" lIns="0" tIns="0" rIns="0" bIns="0" rtlCol="0" anchor="ctr"/>
          <a:lstStyle/>
          <a:p>
            <a:pPr marL="0" indent="0">
              <a:buNone/>
            </a:pPr>
            <a:r>
              <a:rPr lang="en-US" sz="1200" b="1" dirty="0">
                <a:solidFill>
                  <a:srgbClr val="000000"/>
                </a:solidFill>
                <a:latin typeface="Poppins" pitchFamily="34" charset="0"/>
                <a:ea typeface="Poppins" pitchFamily="34" charset="-122"/>
                <a:cs typeface="Poppins" pitchFamily="34" charset="-120"/>
              </a:rPr>
              <a:t>Education-Focused</a:t>
            </a:r>
            <a:endParaRPr lang="en-US" sz="1200" dirty="0"/>
          </a:p>
        </p:txBody>
      </p:sp>
      <p:sp>
        <p:nvSpPr>
          <p:cNvPr id="13" name="Text 11"/>
          <p:cNvSpPr/>
          <p:nvPr/>
        </p:nvSpPr>
        <p:spPr>
          <a:xfrm>
            <a:off x="1005840" y="5120640"/>
            <a:ext cx="4846320" cy="411480"/>
          </a:xfrm>
          <a:prstGeom prst="rect">
            <a:avLst/>
          </a:prstGeom>
          <a:noFill/>
          <a:ln/>
        </p:spPr>
        <p:txBody>
          <a:bodyPr wrap="square" lIns="0" tIns="0" rIns="0" bIns="0" rtlCol="0" anchor="ctr"/>
          <a:lstStyle/>
          <a:p>
            <a:pPr marL="0" indent="0">
              <a:lnSpc>
                <a:spcPct val="130000"/>
              </a:lnSpc>
              <a:buNone/>
            </a:pPr>
            <a:r>
              <a:rPr lang="en-US" sz="1000" dirty="0">
                <a:solidFill>
                  <a:srgbClr val="444444"/>
                </a:solidFill>
                <a:latin typeface="Poppins" pitchFamily="34" charset="0"/>
                <a:ea typeface="Poppins" pitchFamily="34" charset="-122"/>
                <a:cs typeface="Poppins" pitchFamily="34" charset="-120"/>
              </a:rPr>
              <a:t>Evidence-based content exploring the roots and impacts of family violence</a:t>
            </a:r>
            <a:endParaRPr lang="en-US" sz="1000" dirty="0"/>
          </a:p>
        </p:txBody>
      </p:sp>
      <p:sp>
        <p:nvSpPr>
          <p:cNvPr id="14" name="Shape 12"/>
          <p:cNvSpPr/>
          <p:nvPr/>
        </p:nvSpPr>
        <p:spPr>
          <a:xfrm>
            <a:off x="640080" y="5852160"/>
            <a:ext cx="5577840" cy="1005840"/>
          </a:xfrm>
          <a:prstGeom prst="rect">
            <a:avLst/>
          </a:prstGeom>
          <a:solidFill>
            <a:srgbClr val="F5F5F5"/>
          </a:solidFill>
          <a:ln/>
        </p:spPr>
        <p:txBody>
          <a:bodyPr/>
          <a:lstStyle/>
          <a:p>
            <a:endParaRPr lang="en-AU"/>
          </a:p>
        </p:txBody>
      </p:sp>
      <p:sp>
        <p:nvSpPr>
          <p:cNvPr id="15" name="Shape 13"/>
          <p:cNvSpPr/>
          <p:nvPr/>
        </p:nvSpPr>
        <p:spPr>
          <a:xfrm>
            <a:off x="640080" y="5852160"/>
            <a:ext cx="54864" cy="1005840"/>
          </a:xfrm>
          <a:prstGeom prst="rect">
            <a:avLst/>
          </a:prstGeom>
          <a:solidFill>
            <a:srgbClr val="E8692D"/>
          </a:solidFill>
          <a:ln/>
        </p:spPr>
        <p:txBody>
          <a:bodyPr/>
          <a:lstStyle/>
          <a:p>
            <a:endParaRPr lang="en-AU"/>
          </a:p>
        </p:txBody>
      </p:sp>
      <p:sp>
        <p:nvSpPr>
          <p:cNvPr id="16" name="Text 14"/>
          <p:cNvSpPr/>
          <p:nvPr/>
        </p:nvSpPr>
        <p:spPr>
          <a:xfrm>
            <a:off x="1005840" y="5989320"/>
            <a:ext cx="4846320" cy="274320"/>
          </a:xfrm>
          <a:prstGeom prst="rect">
            <a:avLst/>
          </a:prstGeom>
          <a:noFill/>
          <a:ln/>
        </p:spPr>
        <p:txBody>
          <a:bodyPr wrap="square" lIns="0" tIns="0" rIns="0" bIns="0" rtlCol="0" anchor="ctr"/>
          <a:lstStyle/>
          <a:p>
            <a:pPr marL="0" indent="0">
              <a:buNone/>
            </a:pPr>
            <a:r>
              <a:rPr lang="en-US" sz="1200" b="1" dirty="0">
                <a:solidFill>
                  <a:srgbClr val="000000"/>
                </a:solidFill>
                <a:latin typeface="Poppins" pitchFamily="34" charset="0"/>
                <a:ea typeface="Poppins" pitchFamily="34" charset="-122"/>
                <a:cs typeface="Poppins" pitchFamily="34" charset="-120"/>
              </a:rPr>
              <a:t>Action-Oriented</a:t>
            </a:r>
            <a:endParaRPr lang="en-US" sz="1200" dirty="0"/>
          </a:p>
        </p:txBody>
      </p:sp>
      <p:sp>
        <p:nvSpPr>
          <p:cNvPr id="17" name="Text 15"/>
          <p:cNvSpPr/>
          <p:nvPr/>
        </p:nvSpPr>
        <p:spPr>
          <a:xfrm>
            <a:off x="1005840" y="6309360"/>
            <a:ext cx="4846320" cy="411480"/>
          </a:xfrm>
          <a:prstGeom prst="rect">
            <a:avLst/>
          </a:prstGeom>
          <a:noFill/>
          <a:ln/>
        </p:spPr>
        <p:txBody>
          <a:bodyPr wrap="square" lIns="0" tIns="0" rIns="0" bIns="0" rtlCol="0" anchor="ctr"/>
          <a:lstStyle/>
          <a:p>
            <a:pPr marL="0" indent="0">
              <a:lnSpc>
                <a:spcPct val="130000"/>
              </a:lnSpc>
              <a:buNone/>
            </a:pPr>
            <a:r>
              <a:rPr lang="en-US" sz="1000" dirty="0">
                <a:solidFill>
                  <a:srgbClr val="444444"/>
                </a:solidFill>
                <a:latin typeface="Poppins" pitchFamily="34" charset="0"/>
                <a:ea typeface="Poppins" pitchFamily="34" charset="-122"/>
                <a:cs typeface="Poppins" pitchFamily="34" charset="-120"/>
              </a:rPr>
              <a:t>Practical strategies for men to become advocates for change in their communities</a:t>
            </a:r>
            <a:endParaRPr lang="en-US" sz="1000" dirty="0"/>
          </a:p>
        </p:txBody>
      </p:sp>
      <p:sp>
        <p:nvSpPr>
          <p:cNvPr id="18" name="Shape 16"/>
          <p:cNvSpPr/>
          <p:nvPr/>
        </p:nvSpPr>
        <p:spPr>
          <a:xfrm>
            <a:off x="640080" y="7040880"/>
            <a:ext cx="5577840" cy="1005840"/>
          </a:xfrm>
          <a:prstGeom prst="rect">
            <a:avLst/>
          </a:prstGeom>
          <a:solidFill>
            <a:srgbClr val="FFFFFF"/>
          </a:solidFill>
          <a:ln/>
        </p:spPr>
        <p:txBody>
          <a:bodyPr/>
          <a:lstStyle/>
          <a:p>
            <a:endParaRPr lang="en-AU"/>
          </a:p>
        </p:txBody>
      </p:sp>
      <p:sp>
        <p:nvSpPr>
          <p:cNvPr id="19" name="Shape 17"/>
          <p:cNvSpPr/>
          <p:nvPr/>
        </p:nvSpPr>
        <p:spPr>
          <a:xfrm>
            <a:off x="640080" y="7040880"/>
            <a:ext cx="54864" cy="1005840"/>
          </a:xfrm>
          <a:prstGeom prst="rect">
            <a:avLst/>
          </a:prstGeom>
          <a:solidFill>
            <a:srgbClr val="E8692D"/>
          </a:solidFill>
          <a:ln/>
        </p:spPr>
        <p:txBody>
          <a:bodyPr/>
          <a:lstStyle/>
          <a:p>
            <a:endParaRPr lang="en-AU"/>
          </a:p>
        </p:txBody>
      </p:sp>
      <p:sp>
        <p:nvSpPr>
          <p:cNvPr id="20" name="Text 18"/>
          <p:cNvSpPr/>
          <p:nvPr/>
        </p:nvSpPr>
        <p:spPr>
          <a:xfrm>
            <a:off x="1005840" y="7178040"/>
            <a:ext cx="4846320" cy="274320"/>
          </a:xfrm>
          <a:prstGeom prst="rect">
            <a:avLst/>
          </a:prstGeom>
          <a:noFill/>
          <a:ln/>
        </p:spPr>
        <p:txBody>
          <a:bodyPr wrap="square" lIns="0" tIns="0" rIns="0" bIns="0" rtlCol="0" anchor="ctr"/>
          <a:lstStyle/>
          <a:p>
            <a:pPr marL="0" indent="0">
              <a:buNone/>
            </a:pPr>
            <a:r>
              <a:rPr lang="en-US" sz="1200" b="1" dirty="0">
                <a:solidFill>
                  <a:srgbClr val="000000"/>
                </a:solidFill>
                <a:latin typeface="Poppins" pitchFamily="34" charset="0"/>
                <a:ea typeface="Poppins" pitchFamily="34" charset="-122"/>
                <a:cs typeface="Poppins" pitchFamily="34" charset="-120"/>
              </a:rPr>
              <a:t>Facilitated by Experts</a:t>
            </a:r>
            <a:endParaRPr lang="en-US" sz="1200" dirty="0"/>
          </a:p>
        </p:txBody>
      </p:sp>
      <p:sp>
        <p:nvSpPr>
          <p:cNvPr id="21" name="Text 19"/>
          <p:cNvSpPr/>
          <p:nvPr/>
        </p:nvSpPr>
        <p:spPr>
          <a:xfrm>
            <a:off x="1005840" y="7498080"/>
            <a:ext cx="4846320" cy="411480"/>
          </a:xfrm>
          <a:prstGeom prst="rect">
            <a:avLst/>
          </a:prstGeom>
          <a:noFill/>
          <a:ln/>
        </p:spPr>
        <p:txBody>
          <a:bodyPr wrap="square" lIns="0" tIns="0" rIns="0" bIns="0" rtlCol="0" anchor="ctr"/>
          <a:lstStyle/>
          <a:p>
            <a:pPr marL="0" indent="0">
              <a:lnSpc>
                <a:spcPct val="130000"/>
              </a:lnSpc>
              <a:buNone/>
            </a:pPr>
            <a:r>
              <a:rPr lang="en-US" sz="1000" dirty="0">
                <a:solidFill>
                  <a:srgbClr val="444444"/>
                </a:solidFill>
                <a:latin typeface="Poppins" pitchFamily="34" charset="0"/>
                <a:ea typeface="Poppins" pitchFamily="34" charset="-122"/>
                <a:cs typeface="Poppins" pitchFamily="34" charset="-120"/>
              </a:rPr>
              <a:t>Led by trained facilitators with experience in men’s behavioural change</a:t>
            </a:r>
            <a:endParaRPr lang="en-US" sz="1000" dirty="0"/>
          </a:p>
        </p:txBody>
      </p:sp>
      <p:pic>
        <p:nvPicPr>
          <p:cNvPr id="22" name="Image 0" descr="/agent/turn1/workspace/images/education-workshop-scene-diverse-group-of-adults-s_2026-06-01T04-57-24_image_DAS_0.jpg"/>
          <p:cNvPicPr>
            <a:picLocks noChangeAspect="1"/>
          </p:cNvPicPr>
          <p:nvPr/>
        </p:nvPicPr>
        <p:blipFill>
          <a:blip r:embed="rId3"/>
          <a:srcRect t="45556" b="45556"/>
          <a:stretch/>
        </p:blipFill>
        <p:spPr>
          <a:xfrm>
            <a:off x="0" y="8229600"/>
            <a:ext cx="6858000" cy="9144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2A2A2A"/>
        </a:solidFill>
        <a:effectLst/>
      </p:bgPr>
    </p:bg>
    <p:spTree>
      <p:nvGrpSpPr>
        <p:cNvPr id="1" name=""/>
        <p:cNvGrpSpPr/>
        <p:nvPr/>
      </p:nvGrpSpPr>
      <p:grpSpPr>
        <a:xfrm>
          <a:off x="0" y="0"/>
          <a:ext cx="0" cy="0"/>
          <a:chOff x="0" y="0"/>
          <a:chExt cx="0" cy="0"/>
        </a:xfrm>
      </p:grpSpPr>
      <p:sp>
        <p:nvSpPr>
          <p:cNvPr id="2" name="Text 0"/>
          <p:cNvSpPr/>
          <p:nvPr/>
        </p:nvSpPr>
        <p:spPr>
          <a:xfrm>
            <a:off x="640080" y="548640"/>
            <a:ext cx="5486400" cy="914400"/>
          </a:xfrm>
          <a:prstGeom prst="rect">
            <a:avLst/>
          </a:prstGeom>
          <a:noFill/>
          <a:ln/>
        </p:spPr>
        <p:txBody>
          <a:bodyPr wrap="square" lIns="0" tIns="0" rIns="0" bIns="0" rtlCol="0" anchor="ctr"/>
          <a:lstStyle/>
          <a:p>
            <a:pPr marL="0" indent="0">
              <a:lnSpc>
                <a:spcPct val="110000"/>
              </a:lnSpc>
              <a:buNone/>
            </a:pPr>
            <a:r>
              <a:rPr lang="en-US" sz="2600" b="1" kern="0" spc="200" dirty="0">
                <a:solidFill>
                  <a:srgbClr val="FFFFFF"/>
                </a:solidFill>
                <a:latin typeface="Poppins" pitchFamily="34" charset="0"/>
                <a:ea typeface="Poppins" pitchFamily="34" charset="-122"/>
                <a:cs typeface="Poppins" pitchFamily="34" charset="-120"/>
              </a:rPr>
              <a:t>SMALL BUSINESS</a:t>
            </a:r>
            <a:endParaRPr lang="en-US" sz="2600" dirty="0"/>
          </a:p>
          <a:p>
            <a:pPr marL="0" indent="0">
              <a:lnSpc>
                <a:spcPct val="110000"/>
              </a:lnSpc>
              <a:buNone/>
            </a:pPr>
            <a:r>
              <a:rPr lang="en-US" sz="2600" b="1" kern="0" spc="200" dirty="0">
                <a:solidFill>
                  <a:srgbClr val="FFFFFF"/>
                </a:solidFill>
                <a:latin typeface="Poppins" pitchFamily="34" charset="0"/>
                <a:ea typeface="Poppins" pitchFamily="34" charset="-122"/>
                <a:cs typeface="Poppins" pitchFamily="34" charset="-120"/>
              </a:rPr>
              <a:t>PROGRAM</a:t>
            </a:r>
            <a:endParaRPr lang="en-US" sz="2600" dirty="0"/>
          </a:p>
        </p:txBody>
      </p:sp>
      <p:sp>
        <p:nvSpPr>
          <p:cNvPr id="3" name="Shape 1"/>
          <p:cNvSpPr/>
          <p:nvPr/>
        </p:nvSpPr>
        <p:spPr>
          <a:xfrm>
            <a:off x="640080" y="1554480"/>
            <a:ext cx="731520" cy="45720"/>
          </a:xfrm>
          <a:prstGeom prst="rect">
            <a:avLst/>
          </a:prstGeom>
          <a:solidFill>
            <a:srgbClr val="E8692D"/>
          </a:solidFill>
          <a:ln/>
        </p:spPr>
        <p:txBody>
          <a:bodyPr/>
          <a:lstStyle/>
          <a:p>
            <a:endParaRPr lang="en-AU"/>
          </a:p>
        </p:txBody>
      </p:sp>
      <p:sp>
        <p:nvSpPr>
          <p:cNvPr id="4" name="Text 2"/>
          <p:cNvSpPr/>
          <p:nvPr/>
        </p:nvSpPr>
        <p:spPr>
          <a:xfrm>
            <a:off x="640080" y="1920240"/>
            <a:ext cx="5577840" cy="914400"/>
          </a:xfrm>
          <a:prstGeom prst="rect">
            <a:avLst/>
          </a:prstGeom>
          <a:noFill/>
          <a:ln/>
        </p:spPr>
        <p:txBody>
          <a:bodyPr wrap="square" lIns="0" tIns="0" rIns="0" bIns="0" rtlCol="0" anchor="ctr"/>
          <a:lstStyle/>
          <a:p>
            <a:pPr marL="0" indent="0">
              <a:lnSpc>
                <a:spcPct val="150000"/>
              </a:lnSpc>
              <a:buNone/>
            </a:pPr>
            <a:r>
              <a:rPr lang="en-US" sz="1200" dirty="0">
                <a:solidFill>
                  <a:srgbClr val="E8E8E8"/>
                </a:solidFill>
                <a:latin typeface="Poppins" pitchFamily="34" charset="0"/>
                <a:ea typeface="Poppins" pitchFamily="34" charset="-122"/>
                <a:cs typeface="Poppins" pitchFamily="34" charset="-120"/>
              </a:rPr>
              <a:t>Our Small Business Program offers workplaces access to speakers who share real stories and practical insights, keeping the conversation about family violence alive in professional settings.</a:t>
            </a:r>
            <a:endParaRPr lang="en-US" sz="1200" dirty="0"/>
          </a:p>
        </p:txBody>
      </p:sp>
      <p:sp>
        <p:nvSpPr>
          <p:cNvPr id="5" name="Shape 3"/>
          <p:cNvSpPr/>
          <p:nvPr/>
        </p:nvSpPr>
        <p:spPr>
          <a:xfrm>
            <a:off x="640080" y="3200400"/>
            <a:ext cx="5577840" cy="1371600"/>
          </a:xfrm>
          <a:prstGeom prst="rect">
            <a:avLst/>
          </a:prstGeom>
          <a:solidFill>
            <a:srgbClr val="444444"/>
          </a:solidFill>
          <a:ln/>
        </p:spPr>
        <p:txBody>
          <a:bodyPr/>
          <a:lstStyle/>
          <a:p>
            <a:endParaRPr lang="en-AU"/>
          </a:p>
        </p:txBody>
      </p:sp>
      <p:sp>
        <p:nvSpPr>
          <p:cNvPr id="6" name="Shape 4"/>
          <p:cNvSpPr/>
          <p:nvPr/>
        </p:nvSpPr>
        <p:spPr>
          <a:xfrm>
            <a:off x="640080" y="3200400"/>
            <a:ext cx="5577840" cy="54864"/>
          </a:xfrm>
          <a:prstGeom prst="rect">
            <a:avLst/>
          </a:prstGeom>
          <a:solidFill>
            <a:srgbClr val="E8692D"/>
          </a:solidFill>
          <a:ln/>
        </p:spPr>
        <p:txBody>
          <a:bodyPr/>
          <a:lstStyle/>
          <a:p>
            <a:endParaRPr lang="en-AU"/>
          </a:p>
        </p:txBody>
      </p:sp>
      <p:sp>
        <p:nvSpPr>
          <p:cNvPr id="7" name="Text 5"/>
          <p:cNvSpPr/>
          <p:nvPr/>
        </p:nvSpPr>
        <p:spPr>
          <a:xfrm>
            <a:off x="914400" y="3429000"/>
            <a:ext cx="731520" cy="457200"/>
          </a:xfrm>
          <a:prstGeom prst="rect">
            <a:avLst/>
          </a:prstGeom>
          <a:noFill/>
          <a:ln/>
        </p:spPr>
        <p:txBody>
          <a:bodyPr wrap="square" lIns="0" tIns="0" rIns="0" bIns="0" rtlCol="0" anchor="ctr"/>
          <a:lstStyle/>
          <a:p>
            <a:pPr marL="0" indent="0">
              <a:buNone/>
            </a:pPr>
            <a:r>
              <a:rPr lang="en-US" sz="2400" b="1" dirty="0">
                <a:solidFill>
                  <a:srgbClr val="E8692D"/>
                </a:solidFill>
                <a:latin typeface="Poppins" pitchFamily="34" charset="0"/>
                <a:ea typeface="Poppins" pitchFamily="34" charset="-122"/>
                <a:cs typeface="Poppins" pitchFamily="34" charset="-120"/>
              </a:rPr>
              <a:t>01</a:t>
            </a:r>
            <a:endParaRPr lang="en-US" sz="2400" dirty="0"/>
          </a:p>
        </p:txBody>
      </p:sp>
      <p:sp>
        <p:nvSpPr>
          <p:cNvPr id="8" name="Text 6"/>
          <p:cNvSpPr/>
          <p:nvPr/>
        </p:nvSpPr>
        <p:spPr>
          <a:xfrm>
            <a:off x="1737360" y="3429000"/>
            <a:ext cx="4114800" cy="320040"/>
          </a:xfrm>
          <a:prstGeom prst="rect">
            <a:avLst/>
          </a:prstGeom>
          <a:noFill/>
          <a:ln/>
        </p:spPr>
        <p:txBody>
          <a:bodyPr wrap="square" lIns="0" tIns="0" rIns="0" bIns="0" rtlCol="0" anchor="ctr"/>
          <a:lstStyle/>
          <a:p>
            <a:pPr marL="0" indent="0">
              <a:buNone/>
            </a:pPr>
            <a:r>
              <a:rPr lang="en-US" sz="1300" b="1" dirty="0">
                <a:solidFill>
                  <a:srgbClr val="FFFFFF"/>
                </a:solidFill>
                <a:latin typeface="Poppins" pitchFamily="34" charset="0"/>
                <a:ea typeface="Poppins" pitchFamily="34" charset="-122"/>
                <a:cs typeface="Poppins" pitchFamily="34" charset="-120"/>
              </a:rPr>
              <a:t>Workplace Awareness</a:t>
            </a:r>
            <a:endParaRPr lang="en-US" sz="1300" dirty="0"/>
          </a:p>
        </p:txBody>
      </p:sp>
      <p:sp>
        <p:nvSpPr>
          <p:cNvPr id="9" name="Text 7"/>
          <p:cNvSpPr/>
          <p:nvPr/>
        </p:nvSpPr>
        <p:spPr>
          <a:xfrm>
            <a:off x="1737360" y="3840480"/>
            <a:ext cx="4114800" cy="548640"/>
          </a:xfrm>
          <a:prstGeom prst="rect">
            <a:avLst/>
          </a:prstGeom>
          <a:noFill/>
          <a:ln/>
        </p:spPr>
        <p:txBody>
          <a:bodyPr wrap="square" lIns="0" tIns="0" rIns="0" bIns="0" rtlCol="0" anchor="ctr"/>
          <a:lstStyle/>
          <a:p>
            <a:pPr marL="0" indent="0">
              <a:lnSpc>
                <a:spcPct val="130000"/>
              </a:lnSpc>
              <a:buNone/>
            </a:pPr>
            <a:r>
              <a:rPr lang="en-US" sz="1000" dirty="0">
                <a:solidFill>
                  <a:srgbClr val="E8E8E8"/>
                </a:solidFill>
                <a:latin typeface="Poppins" pitchFamily="34" charset="0"/>
                <a:ea typeface="Poppins" pitchFamily="34" charset="-122"/>
                <a:cs typeface="Poppins" pitchFamily="34" charset="-120"/>
              </a:rPr>
              <a:t>Equipping employers and staff with knowledge to recognise signs of domestic violence</a:t>
            </a:r>
            <a:endParaRPr lang="en-US" sz="1000" dirty="0"/>
          </a:p>
        </p:txBody>
      </p:sp>
      <p:sp>
        <p:nvSpPr>
          <p:cNvPr id="10" name="Shape 8"/>
          <p:cNvSpPr/>
          <p:nvPr/>
        </p:nvSpPr>
        <p:spPr>
          <a:xfrm>
            <a:off x="640080" y="4846320"/>
            <a:ext cx="5577840" cy="1371600"/>
          </a:xfrm>
          <a:prstGeom prst="rect">
            <a:avLst/>
          </a:prstGeom>
          <a:solidFill>
            <a:srgbClr val="444444"/>
          </a:solidFill>
          <a:ln/>
        </p:spPr>
        <p:txBody>
          <a:bodyPr/>
          <a:lstStyle/>
          <a:p>
            <a:endParaRPr lang="en-AU"/>
          </a:p>
        </p:txBody>
      </p:sp>
      <p:sp>
        <p:nvSpPr>
          <p:cNvPr id="11" name="Shape 9"/>
          <p:cNvSpPr/>
          <p:nvPr/>
        </p:nvSpPr>
        <p:spPr>
          <a:xfrm>
            <a:off x="640080" y="4846320"/>
            <a:ext cx="5577840" cy="54864"/>
          </a:xfrm>
          <a:prstGeom prst="rect">
            <a:avLst/>
          </a:prstGeom>
          <a:solidFill>
            <a:srgbClr val="E8692D"/>
          </a:solidFill>
          <a:ln/>
        </p:spPr>
        <p:txBody>
          <a:bodyPr/>
          <a:lstStyle/>
          <a:p>
            <a:endParaRPr lang="en-AU"/>
          </a:p>
        </p:txBody>
      </p:sp>
      <p:sp>
        <p:nvSpPr>
          <p:cNvPr id="12" name="Text 10"/>
          <p:cNvSpPr/>
          <p:nvPr/>
        </p:nvSpPr>
        <p:spPr>
          <a:xfrm>
            <a:off x="914400" y="5074920"/>
            <a:ext cx="731520" cy="457200"/>
          </a:xfrm>
          <a:prstGeom prst="rect">
            <a:avLst/>
          </a:prstGeom>
          <a:noFill/>
          <a:ln/>
        </p:spPr>
        <p:txBody>
          <a:bodyPr wrap="square" lIns="0" tIns="0" rIns="0" bIns="0" rtlCol="0" anchor="ctr"/>
          <a:lstStyle/>
          <a:p>
            <a:pPr marL="0" indent="0">
              <a:buNone/>
            </a:pPr>
            <a:r>
              <a:rPr lang="en-US" sz="2400" b="1" dirty="0">
                <a:solidFill>
                  <a:srgbClr val="E8692D"/>
                </a:solidFill>
                <a:latin typeface="Poppins" pitchFamily="34" charset="0"/>
                <a:ea typeface="Poppins" pitchFamily="34" charset="-122"/>
                <a:cs typeface="Poppins" pitchFamily="34" charset="-120"/>
              </a:rPr>
              <a:t>02</a:t>
            </a:r>
            <a:endParaRPr lang="en-US" sz="2400" dirty="0"/>
          </a:p>
        </p:txBody>
      </p:sp>
      <p:sp>
        <p:nvSpPr>
          <p:cNvPr id="13" name="Text 11"/>
          <p:cNvSpPr/>
          <p:nvPr/>
        </p:nvSpPr>
        <p:spPr>
          <a:xfrm>
            <a:off x="1737360" y="5074920"/>
            <a:ext cx="4114800" cy="320040"/>
          </a:xfrm>
          <a:prstGeom prst="rect">
            <a:avLst/>
          </a:prstGeom>
          <a:noFill/>
          <a:ln/>
        </p:spPr>
        <p:txBody>
          <a:bodyPr wrap="square" lIns="0" tIns="0" rIns="0" bIns="0" rtlCol="0" anchor="ctr"/>
          <a:lstStyle/>
          <a:p>
            <a:pPr marL="0" indent="0">
              <a:buNone/>
            </a:pPr>
            <a:r>
              <a:rPr lang="en-US" sz="1300" b="1" dirty="0">
                <a:solidFill>
                  <a:srgbClr val="FFFFFF"/>
                </a:solidFill>
                <a:latin typeface="Poppins" pitchFamily="34" charset="0"/>
                <a:ea typeface="Poppins" pitchFamily="34" charset="-122"/>
                <a:cs typeface="Poppins" pitchFamily="34" charset="-120"/>
              </a:rPr>
              <a:t>Speaker Series</a:t>
            </a:r>
            <a:endParaRPr lang="en-US" sz="1300" dirty="0"/>
          </a:p>
        </p:txBody>
      </p:sp>
      <p:sp>
        <p:nvSpPr>
          <p:cNvPr id="14" name="Text 12"/>
          <p:cNvSpPr/>
          <p:nvPr/>
        </p:nvSpPr>
        <p:spPr>
          <a:xfrm>
            <a:off x="1737360" y="5486400"/>
            <a:ext cx="4114800" cy="548640"/>
          </a:xfrm>
          <a:prstGeom prst="rect">
            <a:avLst/>
          </a:prstGeom>
          <a:noFill/>
          <a:ln/>
        </p:spPr>
        <p:txBody>
          <a:bodyPr wrap="square" lIns="0" tIns="0" rIns="0" bIns="0" rtlCol="0" anchor="ctr"/>
          <a:lstStyle/>
          <a:p>
            <a:pPr marL="0" indent="0">
              <a:lnSpc>
                <a:spcPct val="130000"/>
              </a:lnSpc>
              <a:buNone/>
            </a:pPr>
            <a:r>
              <a:rPr lang="en-US" sz="1000" dirty="0">
                <a:solidFill>
                  <a:srgbClr val="E8E8E8"/>
                </a:solidFill>
                <a:latin typeface="Poppins" pitchFamily="34" charset="0"/>
                <a:ea typeface="Poppins" pitchFamily="34" charset="-122"/>
                <a:cs typeface="Poppins" pitchFamily="34" charset="-120"/>
              </a:rPr>
              <a:t>Powerful firsthand accounts and expert presentations that inspire action</a:t>
            </a:r>
            <a:endParaRPr lang="en-US" sz="1000" dirty="0"/>
          </a:p>
        </p:txBody>
      </p:sp>
      <p:sp>
        <p:nvSpPr>
          <p:cNvPr id="15" name="Shape 13"/>
          <p:cNvSpPr/>
          <p:nvPr/>
        </p:nvSpPr>
        <p:spPr>
          <a:xfrm>
            <a:off x="640080" y="6492240"/>
            <a:ext cx="5577840" cy="1371600"/>
          </a:xfrm>
          <a:prstGeom prst="rect">
            <a:avLst/>
          </a:prstGeom>
          <a:solidFill>
            <a:srgbClr val="444444"/>
          </a:solidFill>
          <a:ln/>
        </p:spPr>
        <p:txBody>
          <a:bodyPr/>
          <a:lstStyle/>
          <a:p>
            <a:endParaRPr lang="en-AU"/>
          </a:p>
        </p:txBody>
      </p:sp>
      <p:sp>
        <p:nvSpPr>
          <p:cNvPr id="16" name="Shape 14"/>
          <p:cNvSpPr/>
          <p:nvPr/>
        </p:nvSpPr>
        <p:spPr>
          <a:xfrm>
            <a:off x="640080" y="6492240"/>
            <a:ext cx="5577840" cy="54864"/>
          </a:xfrm>
          <a:prstGeom prst="rect">
            <a:avLst/>
          </a:prstGeom>
          <a:solidFill>
            <a:srgbClr val="E8692D"/>
          </a:solidFill>
          <a:ln/>
        </p:spPr>
        <p:txBody>
          <a:bodyPr/>
          <a:lstStyle/>
          <a:p>
            <a:endParaRPr lang="en-AU"/>
          </a:p>
        </p:txBody>
      </p:sp>
      <p:sp>
        <p:nvSpPr>
          <p:cNvPr id="17" name="Text 15"/>
          <p:cNvSpPr/>
          <p:nvPr/>
        </p:nvSpPr>
        <p:spPr>
          <a:xfrm>
            <a:off x="914400" y="6720840"/>
            <a:ext cx="731520" cy="457200"/>
          </a:xfrm>
          <a:prstGeom prst="rect">
            <a:avLst/>
          </a:prstGeom>
          <a:noFill/>
          <a:ln/>
        </p:spPr>
        <p:txBody>
          <a:bodyPr wrap="square" lIns="0" tIns="0" rIns="0" bIns="0" rtlCol="0" anchor="ctr"/>
          <a:lstStyle/>
          <a:p>
            <a:pPr marL="0" indent="0">
              <a:buNone/>
            </a:pPr>
            <a:r>
              <a:rPr lang="en-US" sz="2400" b="1" dirty="0">
                <a:solidFill>
                  <a:srgbClr val="E8692D"/>
                </a:solidFill>
                <a:latin typeface="Poppins" pitchFamily="34" charset="0"/>
                <a:ea typeface="Poppins" pitchFamily="34" charset="-122"/>
                <a:cs typeface="Poppins" pitchFamily="34" charset="-120"/>
              </a:rPr>
              <a:t>03</a:t>
            </a:r>
            <a:endParaRPr lang="en-US" sz="2400" dirty="0"/>
          </a:p>
        </p:txBody>
      </p:sp>
      <p:sp>
        <p:nvSpPr>
          <p:cNvPr id="18" name="Text 16"/>
          <p:cNvSpPr/>
          <p:nvPr/>
        </p:nvSpPr>
        <p:spPr>
          <a:xfrm>
            <a:off x="1737360" y="6720840"/>
            <a:ext cx="4114800" cy="320040"/>
          </a:xfrm>
          <a:prstGeom prst="rect">
            <a:avLst/>
          </a:prstGeom>
          <a:noFill/>
          <a:ln/>
        </p:spPr>
        <p:txBody>
          <a:bodyPr wrap="square" lIns="0" tIns="0" rIns="0" bIns="0" rtlCol="0" anchor="ctr"/>
          <a:lstStyle/>
          <a:p>
            <a:pPr marL="0" indent="0">
              <a:buNone/>
            </a:pPr>
            <a:r>
              <a:rPr lang="en-US" sz="1300" b="1" dirty="0">
                <a:solidFill>
                  <a:srgbClr val="FFFFFF"/>
                </a:solidFill>
                <a:latin typeface="Poppins" pitchFamily="34" charset="0"/>
                <a:ea typeface="Poppins" pitchFamily="34" charset="-122"/>
                <a:cs typeface="Poppins" pitchFamily="34" charset="-120"/>
              </a:rPr>
              <a:t>Resource Sharing</a:t>
            </a:r>
            <a:endParaRPr lang="en-US" sz="1300" dirty="0"/>
          </a:p>
        </p:txBody>
      </p:sp>
      <p:sp>
        <p:nvSpPr>
          <p:cNvPr id="19" name="Text 17"/>
          <p:cNvSpPr/>
          <p:nvPr/>
        </p:nvSpPr>
        <p:spPr>
          <a:xfrm>
            <a:off x="1737360" y="7132320"/>
            <a:ext cx="4114800" cy="548640"/>
          </a:xfrm>
          <a:prstGeom prst="rect">
            <a:avLst/>
          </a:prstGeom>
          <a:noFill/>
          <a:ln/>
        </p:spPr>
        <p:txBody>
          <a:bodyPr wrap="square" lIns="0" tIns="0" rIns="0" bIns="0" rtlCol="0" anchor="ctr"/>
          <a:lstStyle/>
          <a:p>
            <a:pPr marL="0" indent="0">
              <a:lnSpc>
                <a:spcPct val="130000"/>
              </a:lnSpc>
              <a:buNone/>
            </a:pPr>
            <a:r>
              <a:rPr lang="en-US" sz="1000" dirty="0">
                <a:solidFill>
                  <a:srgbClr val="E8E8E8"/>
                </a:solidFill>
                <a:latin typeface="Poppins" pitchFamily="34" charset="0"/>
                <a:ea typeface="Poppins" pitchFamily="34" charset="-122"/>
                <a:cs typeface="Poppins" pitchFamily="34" charset="-120"/>
              </a:rPr>
              <a:t>Providing businesses with materials and referral pathways for affected employees</a:t>
            </a:r>
            <a:endParaRPr lang="en-US" sz="1000" dirty="0"/>
          </a:p>
        </p:txBody>
      </p:sp>
      <p:sp>
        <p:nvSpPr>
          <p:cNvPr id="20" name="Shape 18"/>
          <p:cNvSpPr/>
          <p:nvPr/>
        </p:nvSpPr>
        <p:spPr>
          <a:xfrm>
            <a:off x="0" y="8869680"/>
            <a:ext cx="6858000" cy="274320"/>
          </a:xfrm>
          <a:prstGeom prst="rect">
            <a:avLst/>
          </a:prstGeom>
          <a:solidFill>
            <a:srgbClr val="E8692D"/>
          </a:solidFill>
          <a:ln/>
        </p:spPr>
        <p:txBody>
          <a:bodyPr/>
          <a:lstStyle/>
          <a:p>
            <a:endParaRPr lang="en-AU"/>
          </a:p>
        </p:txBody>
      </p:sp>
      <p:pic>
        <p:nvPicPr>
          <p:cNvPr id="21" name="Picture 20">
            <a:extLst>
              <a:ext uri="{FF2B5EF4-FFF2-40B4-BE49-F238E27FC236}">
                <a16:creationId xmlns:a16="http://schemas.microsoft.com/office/drawing/2014/main" id="{BDC2C159-7E0B-38A6-97A6-BA5C0F089A21}"/>
              </a:ext>
            </a:extLst>
          </p:cNvPr>
          <p:cNvPicPr>
            <a:picLocks noChangeAspect="1"/>
          </p:cNvPicPr>
          <p:nvPr/>
        </p:nvPicPr>
        <p:blipFill>
          <a:blip r:embed="rId3"/>
          <a:stretch>
            <a:fillRect/>
          </a:stretch>
        </p:blipFill>
        <p:spPr>
          <a:xfrm>
            <a:off x="4531333" y="6350989"/>
            <a:ext cx="2842821" cy="284282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548640"/>
            <a:ext cx="5486400" cy="914400"/>
          </a:xfrm>
          <a:prstGeom prst="rect">
            <a:avLst/>
          </a:prstGeom>
          <a:noFill/>
          <a:ln/>
        </p:spPr>
        <p:txBody>
          <a:bodyPr wrap="square" lIns="0" tIns="0" rIns="0" bIns="0" rtlCol="0" anchor="ctr"/>
          <a:lstStyle/>
          <a:p>
            <a:pPr marL="0" indent="0">
              <a:lnSpc>
                <a:spcPct val="110000"/>
              </a:lnSpc>
              <a:buNone/>
            </a:pPr>
            <a:r>
              <a:rPr lang="en-US" sz="2600" b="1" kern="0" spc="200" dirty="0">
                <a:solidFill>
                  <a:srgbClr val="000000"/>
                </a:solidFill>
                <a:latin typeface="Poppins" pitchFamily="34" charset="0"/>
                <a:ea typeface="Poppins" pitchFamily="34" charset="-122"/>
                <a:cs typeface="Poppins" pitchFamily="34" charset="-120"/>
              </a:rPr>
              <a:t>EDUCATION &amp;</a:t>
            </a:r>
            <a:endParaRPr lang="en-US" sz="2600" dirty="0"/>
          </a:p>
          <a:p>
            <a:pPr marL="0" indent="0">
              <a:lnSpc>
                <a:spcPct val="110000"/>
              </a:lnSpc>
              <a:buNone/>
            </a:pPr>
            <a:r>
              <a:rPr lang="en-US" sz="2600" b="1" kern="0" spc="200" dirty="0">
                <a:solidFill>
                  <a:srgbClr val="000000"/>
                </a:solidFill>
                <a:latin typeface="Poppins" pitchFamily="34" charset="0"/>
                <a:ea typeface="Poppins" pitchFamily="34" charset="-122"/>
                <a:cs typeface="Poppins" pitchFamily="34" charset="-120"/>
              </a:rPr>
              <a:t>AWARENESS</a:t>
            </a:r>
            <a:endParaRPr lang="en-US" sz="2600" dirty="0"/>
          </a:p>
        </p:txBody>
      </p:sp>
      <p:sp>
        <p:nvSpPr>
          <p:cNvPr id="3" name="Shape 1"/>
          <p:cNvSpPr/>
          <p:nvPr/>
        </p:nvSpPr>
        <p:spPr>
          <a:xfrm>
            <a:off x="640080" y="1508760"/>
            <a:ext cx="731520" cy="45720"/>
          </a:xfrm>
          <a:prstGeom prst="rect">
            <a:avLst/>
          </a:prstGeom>
          <a:solidFill>
            <a:srgbClr val="E8692D"/>
          </a:solidFill>
          <a:ln/>
        </p:spPr>
        <p:txBody>
          <a:bodyPr/>
          <a:lstStyle/>
          <a:p>
            <a:endParaRPr lang="en-AU"/>
          </a:p>
        </p:txBody>
      </p:sp>
      <p:sp>
        <p:nvSpPr>
          <p:cNvPr id="4" name="Text 2"/>
          <p:cNvSpPr/>
          <p:nvPr/>
        </p:nvSpPr>
        <p:spPr>
          <a:xfrm>
            <a:off x="640080" y="1828800"/>
            <a:ext cx="5577840" cy="1097280"/>
          </a:xfrm>
          <a:prstGeom prst="rect">
            <a:avLst/>
          </a:prstGeom>
          <a:noFill/>
          <a:ln/>
        </p:spPr>
        <p:txBody>
          <a:bodyPr wrap="square" lIns="0" tIns="0" rIns="0" bIns="0" rtlCol="0" anchor="ctr"/>
          <a:lstStyle/>
          <a:p>
            <a:pPr marL="0" indent="0">
              <a:lnSpc>
                <a:spcPct val="150000"/>
              </a:lnSpc>
              <a:buNone/>
            </a:pPr>
            <a:r>
              <a:rPr lang="en-US" sz="1200" dirty="0">
                <a:solidFill>
                  <a:srgbClr val="333333"/>
                </a:solidFill>
                <a:latin typeface="Poppins" pitchFamily="34" charset="0"/>
                <a:ea typeface="Poppins" pitchFamily="34" charset="-122"/>
                <a:cs typeface="Poppins" pitchFamily="34" charset="-120"/>
              </a:rPr>
              <a:t>Education is at the heart of everything we do. By raising awareness about the impact of family domestic violence, we empower communities with knowledge and understanding to create meaningful change.</a:t>
            </a:r>
            <a:endParaRPr lang="en-US" sz="1200" dirty="0"/>
          </a:p>
        </p:txBody>
      </p:sp>
      <p:pic>
        <p:nvPicPr>
          <p:cNvPr id="5" name="Image 0" descr="/agent/turn1/workspace/images/education-workshop-scene-diverse-group-of-adults-s_2026-06-01T04-57-24_image_DAS_0.jpg"/>
          <p:cNvPicPr>
            <a:picLocks noChangeAspect="1"/>
          </p:cNvPicPr>
          <p:nvPr/>
        </p:nvPicPr>
        <p:blipFill>
          <a:blip r:embed="rId3"/>
          <a:srcRect t="36339" b="36339"/>
          <a:stretch/>
        </p:blipFill>
        <p:spPr>
          <a:xfrm>
            <a:off x="640080" y="3200400"/>
            <a:ext cx="5577840" cy="2286000"/>
          </a:xfrm>
          <a:prstGeom prst="rect">
            <a:avLst/>
          </a:prstGeom>
        </p:spPr>
      </p:pic>
      <p:sp>
        <p:nvSpPr>
          <p:cNvPr id="6" name="Text 3"/>
          <p:cNvSpPr/>
          <p:nvPr/>
        </p:nvSpPr>
        <p:spPr>
          <a:xfrm>
            <a:off x="822960" y="5760720"/>
            <a:ext cx="5394960" cy="2926080"/>
          </a:xfrm>
          <a:prstGeom prst="rect">
            <a:avLst/>
          </a:prstGeom>
          <a:noFill/>
          <a:ln/>
        </p:spPr>
        <p:txBody>
          <a:bodyPr wrap="square" lIns="0" tIns="0" rIns="0" bIns="0" rtlCol="0" anchor="t"/>
          <a:lstStyle/>
          <a:p>
            <a:pPr marL="342900" indent="-342900">
              <a:spcAft>
                <a:spcPts val="800"/>
              </a:spcAft>
              <a:buSzPct val="100000"/>
              <a:buChar char="•"/>
            </a:pPr>
            <a:r>
              <a:rPr lang="en-US" sz="1100" dirty="0">
                <a:solidFill>
                  <a:srgbClr val="333333"/>
                </a:solidFill>
                <a:latin typeface="Poppins" pitchFamily="34" charset="0"/>
                <a:ea typeface="Poppins" pitchFamily="34" charset="-122"/>
                <a:cs typeface="Poppins" pitchFamily="34" charset="-120"/>
              </a:rPr>
              <a:t>Community information sessions and public forums</a:t>
            </a:r>
            <a:endParaRPr lang="en-US" sz="1100" dirty="0"/>
          </a:p>
          <a:p>
            <a:pPr marL="342900" indent="-342900">
              <a:spcAft>
                <a:spcPts val="800"/>
              </a:spcAft>
              <a:buSzPct val="100000"/>
              <a:buChar char="•"/>
            </a:pPr>
            <a:r>
              <a:rPr lang="en-US" sz="1100" dirty="0">
                <a:solidFill>
                  <a:srgbClr val="333333"/>
                </a:solidFill>
                <a:latin typeface="Poppins" pitchFamily="34" charset="0"/>
                <a:ea typeface="Poppins" pitchFamily="34" charset="-122"/>
                <a:cs typeface="Poppins" pitchFamily="34" charset="-120"/>
              </a:rPr>
              <a:t>Quality resources and educational materials on family violence</a:t>
            </a:r>
            <a:endParaRPr lang="en-US" sz="1100" dirty="0"/>
          </a:p>
          <a:p>
            <a:pPr marL="342900" indent="-342900">
              <a:spcAft>
                <a:spcPts val="800"/>
              </a:spcAft>
              <a:buSzPct val="100000"/>
              <a:buChar char="•"/>
            </a:pPr>
            <a:r>
              <a:rPr lang="en-US" sz="1100" dirty="0">
                <a:solidFill>
                  <a:srgbClr val="333333"/>
                </a:solidFill>
                <a:latin typeface="Poppins" pitchFamily="34" charset="0"/>
                <a:ea typeface="Poppins" pitchFamily="34" charset="-122"/>
                <a:cs typeface="Poppins" pitchFamily="34" charset="-120"/>
              </a:rPr>
              <a:t>School and university engagement programs</a:t>
            </a:r>
            <a:endParaRPr lang="en-US" sz="1100" dirty="0"/>
          </a:p>
          <a:p>
            <a:pPr marL="342900" indent="-342900">
              <a:spcAft>
                <a:spcPts val="800"/>
              </a:spcAft>
              <a:buSzPct val="100000"/>
              <a:buChar char="•"/>
            </a:pPr>
            <a:r>
              <a:rPr lang="en-US" sz="1100" dirty="0">
                <a:solidFill>
                  <a:srgbClr val="333333"/>
                </a:solidFill>
                <a:latin typeface="Poppins" pitchFamily="34" charset="0"/>
                <a:ea typeface="Poppins" pitchFamily="34" charset="-122"/>
                <a:cs typeface="Poppins" pitchFamily="34" charset="-120"/>
              </a:rPr>
              <a:t>Social media campaigns driving national conversations</a:t>
            </a:r>
            <a:endParaRPr lang="en-US" sz="1100" dirty="0"/>
          </a:p>
          <a:p>
            <a:pPr marL="342900" indent="-342900">
              <a:spcAft>
                <a:spcPts val="800"/>
              </a:spcAft>
              <a:buSzPct val="100000"/>
              <a:buChar char="•"/>
            </a:pPr>
            <a:r>
              <a:rPr lang="en-US" sz="1100" dirty="0">
                <a:solidFill>
                  <a:srgbClr val="333333"/>
                </a:solidFill>
                <a:latin typeface="Poppins" pitchFamily="34" charset="0"/>
                <a:ea typeface="Poppins" pitchFamily="34" charset="-122"/>
                <a:cs typeface="Poppins" pitchFamily="34" charset="-120"/>
              </a:rPr>
              <a:t>Partnerships with support organisations for referral pathways</a:t>
            </a:r>
            <a:endParaRPr lang="en-US" sz="1100" dirty="0"/>
          </a:p>
        </p:txBody>
      </p:sp>
      <p:pic>
        <p:nvPicPr>
          <p:cNvPr id="7" name="Picture 6">
            <a:extLst>
              <a:ext uri="{FF2B5EF4-FFF2-40B4-BE49-F238E27FC236}">
                <a16:creationId xmlns:a16="http://schemas.microsoft.com/office/drawing/2014/main" id="{B1618558-A9A9-2FD7-0FF1-E0E845BBD816}"/>
              </a:ext>
            </a:extLst>
          </p:cNvPr>
          <p:cNvPicPr>
            <a:picLocks noChangeAspect="1"/>
          </p:cNvPicPr>
          <p:nvPr/>
        </p:nvPicPr>
        <p:blipFill>
          <a:blip r:embed="rId4"/>
          <a:stretch>
            <a:fillRect/>
          </a:stretch>
        </p:blipFill>
        <p:spPr>
          <a:xfrm>
            <a:off x="4818164" y="6950880"/>
            <a:ext cx="2193120" cy="219312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5F5F5"/>
        </a:solidFill>
        <a:effectLst/>
      </p:bgPr>
    </p:bg>
    <p:spTree>
      <p:nvGrpSpPr>
        <p:cNvPr id="1" name=""/>
        <p:cNvGrpSpPr/>
        <p:nvPr/>
      </p:nvGrpSpPr>
      <p:grpSpPr>
        <a:xfrm>
          <a:off x="0" y="0"/>
          <a:ext cx="0" cy="0"/>
          <a:chOff x="0" y="0"/>
          <a:chExt cx="0" cy="0"/>
        </a:xfrm>
      </p:grpSpPr>
      <p:sp>
        <p:nvSpPr>
          <p:cNvPr id="2" name="Text 0"/>
          <p:cNvSpPr/>
          <p:nvPr/>
        </p:nvSpPr>
        <p:spPr>
          <a:xfrm>
            <a:off x="640080" y="548640"/>
            <a:ext cx="5486400" cy="548640"/>
          </a:xfrm>
          <a:prstGeom prst="rect">
            <a:avLst/>
          </a:prstGeom>
          <a:noFill/>
          <a:ln/>
        </p:spPr>
        <p:txBody>
          <a:bodyPr wrap="square" lIns="0" tIns="0" rIns="0" bIns="0" rtlCol="0" anchor="ctr"/>
          <a:lstStyle/>
          <a:p>
            <a:pPr marL="0" indent="0">
              <a:buNone/>
            </a:pPr>
            <a:r>
              <a:rPr lang="en-US" sz="2800" b="1" kern="0" spc="400" dirty="0">
                <a:solidFill>
                  <a:srgbClr val="000000"/>
                </a:solidFill>
                <a:latin typeface="Poppins" pitchFamily="34" charset="0"/>
                <a:ea typeface="Poppins" pitchFamily="34" charset="-122"/>
                <a:cs typeface="Poppins" pitchFamily="34" charset="-120"/>
              </a:rPr>
              <a:t>VOLUNTEERING</a:t>
            </a:r>
            <a:endParaRPr lang="en-US" sz="2800" dirty="0"/>
          </a:p>
        </p:txBody>
      </p:sp>
      <p:sp>
        <p:nvSpPr>
          <p:cNvPr id="3" name="Shape 1"/>
          <p:cNvSpPr/>
          <p:nvPr/>
        </p:nvSpPr>
        <p:spPr>
          <a:xfrm>
            <a:off x="640080" y="1143000"/>
            <a:ext cx="731520" cy="45720"/>
          </a:xfrm>
          <a:prstGeom prst="rect">
            <a:avLst/>
          </a:prstGeom>
          <a:solidFill>
            <a:srgbClr val="E8692D"/>
          </a:solidFill>
          <a:ln/>
        </p:spPr>
        <p:txBody>
          <a:bodyPr/>
          <a:lstStyle/>
          <a:p>
            <a:endParaRPr lang="en-AU"/>
          </a:p>
        </p:txBody>
      </p:sp>
      <p:sp>
        <p:nvSpPr>
          <p:cNvPr id="4" name="Text 2"/>
          <p:cNvSpPr/>
          <p:nvPr/>
        </p:nvSpPr>
        <p:spPr>
          <a:xfrm>
            <a:off x="640080" y="1463040"/>
            <a:ext cx="5577840" cy="914400"/>
          </a:xfrm>
          <a:prstGeom prst="rect">
            <a:avLst/>
          </a:prstGeom>
          <a:noFill/>
          <a:ln/>
        </p:spPr>
        <p:txBody>
          <a:bodyPr wrap="square" lIns="0" tIns="0" rIns="0" bIns="0" rtlCol="0" anchor="ctr"/>
          <a:lstStyle/>
          <a:p>
            <a:pPr marL="0" indent="0">
              <a:lnSpc>
                <a:spcPct val="150000"/>
              </a:lnSpc>
              <a:buNone/>
            </a:pPr>
            <a:r>
              <a:rPr lang="en-US" sz="1200" dirty="0">
                <a:solidFill>
                  <a:srgbClr val="333333"/>
                </a:solidFill>
                <a:latin typeface="Poppins" pitchFamily="34" charset="0"/>
                <a:ea typeface="Poppins" pitchFamily="34" charset="-122"/>
                <a:cs typeface="Poppins" pitchFamily="34" charset="-120"/>
              </a:rPr>
              <a:t>We provide quality volunteering and growth opportunities for professionals to expand their individual impact on the community and contribute to positive social change.</a:t>
            </a:r>
            <a:endParaRPr lang="en-US" sz="1200" dirty="0"/>
          </a:p>
        </p:txBody>
      </p:sp>
      <p:sp>
        <p:nvSpPr>
          <p:cNvPr id="5" name="Shape 3"/>
          <p:cNvSpPr/>
          <p:nvPr/>
        </p:nvSpPr>
        <p:spPr>
          <a:xfrm>
            <a:off x="640080" y="2651760"/>
            <a:ext cx="1737360" cy="1463040"/>
          </a:xfrm>
          <a:prstGeom prst="rect">
            <a:avLst/>
          </a:prstGeom>
          <a:solidFill>
            <a:srgbClr val="2A2A2A"/>
          </a:solidFill>
          <a:ln/>
        </p:spPr>
        <p:txBody>
          <a:bodyPr/>
          <a:lstStyle/>
          <a:p>
            <a:endParaRPr lang="en-AU"/>
          </a:p>
        </p:txBody>
      </p:sp>
      <p:sp>
        <p:nvSpPr>
          <p:cNvPr id="6" name="Shape 4"/>
          <p:cNvSpPr/>
          <p:nvPr/>
        </p:nvSpPr>
        <p:spPr>
          <a:xfrm>
            <a:off x="640080" y="2651760"/>
            <a:ext cx="1737360" cy="54864"/>
          </a:xfrm>
          <a:prstGeom prst="rect">
            <a:avLst/>
          </a:prstGeom>
          <a:solidFill>
            <a:srgbClr val="E8692D"/>
          </a:solidFill>
          <a:ln/>
        </p:spPr>
        <p:txBody>
          <a:bodyPr/>
          <a:lstStyle/>
          <a:p>
            <a:endParaRPr lang="en-AU"/>
          </a:p>
        </p:txBody>
      </p:sp>
      <p:sp>
        <p:nvSpPr>
          <p:cNvPr id="7" name="Text 5"/>
          <p:cNvSpPr/>
          <p:nvPr/>
        </p:nvSpPr>
        <p:spPr>
          <a:xfrm>
            <a:off x="640080" y="2880360"/>
            <a:ext cx="1737360" cy="548640"/>
          </a:xfrm>
          <a:prstGeom prst="rect">
            <a:avLst/>
          </a:prstGeom>
          <a:noFill/>
          <a:ln/>
        </p:spPr>
        <p:txBody>
          <a:bodyPr wrap="square" lIns="0" tIns="0" rIns="0" bIns="0" rtlCol="0" anchor="ctr"/>
          <a:lstStyle/>
          <a:p>
            <a:pPr marL="0" indent="0" algn="ctr">
              <a:buNone/>
            </a:pPr>
            <a:r>
              <a:rPr lang="en-US" sz="2400" b="1" dirty="0">
                <a:solidFill>
                  <a:srgbClr val="E8692D"/>
                </a:solidFill>
                <a:latin typeface="Poppins" pitchFamily="34" charset="0"/>
                <a:ea typeface="Poppins" pitchFamily="34" charset="-122"/>
                <a:cs typeface="Poppins" pitchFamily="34" charset="-120"/>
              </a:rPr>
              <a:t>50+</a:t>
            </a:r>
            <a:endParaRPr lang="en-US" sz="2400" dirty="0"/>
          </a:p>
        </p:txBody>
      </p:sp>
      <p:sp>
        <p:nvSpPr>
          <p:cNvPr id="8" name="Text 6"/>
          <p:cNvSpPr/>
          <p:nvPr/>
        </p:nvSpPr>
        <p:spPr>
          <a:xfrm>
            <a:off x="640080" y="3520440"/>
            <a:ext cx="1737360" cy="457200"/>
          </a:xfrm>
          <a:prstGeom prst="rect">
            <a:avLst/>
          </a:prstGeom>
          <a:noFill/>
          <a:ln/>
        </p:spPr>
        <p:txBody>
          <a:bodyPr wrap="square" lIns="0" tIns="0" rIns="0" bIns="0" rtlCol="0" anchor="ctr"/>
          <a:lstStyle/>
          <a:p>
            <a:pPr marL="0" indent="0" algn="ctr">
              <a:buNone/>
            </a:pPr>
            <a:r>
              <a:rPr lang="en-US" sz="1000" dirty="0">
                <a:solidFill>
                  <a:srgbClr val="E8E8E8"/>
                </a:solidFill>
                <a:latin typeface="Poppins" pitchFamily="34" charset="0"/>
                <a:ea typeface="Poppins" pitchFamily="34" charset="-122"/>
                <a:cs typeface="Poppins" pitchFamily="34" charset="-120"/>
              </a:rPr>
              <a:t>Volunteers</a:t>
            </a:r>
            <a:endParaRPr lang="en-US" sz="1000" dirty="0"/>
          </a:p>
        </p:txBody>
      </p:sp>
      <p:sp>
        <p:nvSpPr>
          <p:cNvPr id="9" name="Shape 7"/>
          <p:cNvSpPr/>
          <p:nvPr/>
        </p:nvSpPr>
        <p:spPr>
          <a:xfrm>
            <a:off x="2560320" y="2651760"/>
            <a:ext cx="1737360" cy="1463040"/>
          </a:xfrm>
          <a:prstGeom prst="rect">
            <a:avLst/>
          </a:prstGeom>
          <a:solidFill>
            <a:srgbClr val="2A2A2A"/>
          </a:solidFill>
          <a:ln/>
        </p:spPr>
        <p:txBody>
          <a:bodyPr/>
          <a:lstStyle/>
          <a:p>
            <a:endParaRPr lang="en-AU"/>
          </a:p>
        </p:txBody>
      </p:sp>
      <p:sp>
        <p:nvSpPr>
          <p:cNvPr id="10" name="Shape 8"/>
          <p:cNvSpPr/>
          <p:nvPr/>
        </p:nvSpPr>
        <p:spPr>
          <a:xfrm>
            <a:off x="2560320" y="2651760"/>
            <a:ext cx="1737360" cy="54864"/>
          </a:xfrm>
          <a:prstGeom prst="rect">
            <a:avLst/>
          </a:prstGeom>
          <a:solidFill>
            <a:srgbClr val="E8692D"/>
          </a:solidFill>
          <a:ln/>
        </p:spPr>
        <p:txBody>
          <a:bodyPr/>
          <a:lstStyle/>
          <a:p>
            <a:endParaRPr lang="en-AU"/>
          </a:p>
        </p:txBody>
      </p:sp>
      <p:sp>
        <p:nvSpPr>
          <p:cNvPr id="11" name="Text 9"/>
          <p:cNvSpPr/>
          <p:nvPr/>
        </p:nvSpPr>
        <p:spPr>
          <a:xfrm>
            <a:off x="2560320" y="2880360"/>
            <a:ext cx="1737360" cy="548640"/>
          </a:xfrm>
          <a:prstGeom prst="rect">
            <a:avLst/>
          </a:prstGeom>
          <a:noFill/>
          <a:ln/>
        </p:spPr>
        <p:txBody>
          <a:bodyPr wrap="square" lIns="0" tIns="0" rIns="0" bIns="0" rtlCol="0" anchor="ctr"/>
          <a:lstStyle/>
          <a:p>
            <a:pPr marL="0" indent="0" algn="ctr">
              <a:buNone/>
            </a:pPr>
            <a:r>
              <a:rPr lang="en-US" sz="2400" b="1" dirty="0">
                <a:solidFill>
                  <a:srgbClr val="E8692D"/>
                </a:solidFill>
                <a:latin typeface="Poppins" pitchFamily="34" charset="0"/>
                <a:ea typeface="Poppins" pitchFamily="34" charset="-122"/>
                <a:cs typeface="Poppins" pitchFamily="34" charset="-120"/>
              </a:rPr>
              <a:t>2,000+</a:t>
            </a:r>
            <a:endParaRPr lang="en-US" sz="2400" dirty="0"/>
          </a:p>
        </p:txBody>
      </p:sp>
      <p:sp>
        <p:nvSpPr>
          <p:cNvPr id="12" name="Text 10"/>
          <p:cNvSpPr/>
          <p:nvPr/>
        </p:nvSpPr>
        <p:spPr>
          <a:xfrm>
            <a:off x="2560320" y="3520440"/>
            <a:ext cx="1737360" cy="457200"/>
          </a:xfrm>
          <a:prstGeom prst="rect">
            <a:avLst/>
          </a:prstGeom>
          <a:noFill/>
          <a:ln/>
        </p:spPr>
        <p:txBody>
          <a:bodyPr wrap="square" lIns="0" tIns="0" rIns="0" bIns="0" rtlCol="0" anchor="ctr"/>
          <a:lstStyle/>
          <a:p>
            <a:pPr marL="0" indent="0" algn="ctr">
              <a:buNone/>
            </a:pPr>
            <a:r>
              <a:rPr lang="en-US" sz="1000" dirty="0">
                <a:solidFill>
                  <a:srgbClr val="E8E8E8"/>
                </a:solidFill>
                <a:latin typeface="Poppins" pitchFamily="34" charset="0"/>
                <a:ea typeface="Poppins" pitchFamily="34" charset="-122"/>
                <a:cs typeface="Poppins" pitchFamily="34" charset="-120"/>
              </a:rPr>
              <a:t>Volunteer Hours</a:t>
            </a:r>
            <a:endParaRPr lang="en-US" sz="1000" dirty="0"/>
          </a:p>
        </p:txBody>
      </p:sp>
      <p:sp>
        <p:nvSpPr>
          <p:cNvPr id="13" name="Shape 11"/>
          <p:cNvSpPr/>
          <p:nvPr/>
        </p:nvSpPr>
        <p:spPr>
          <a:xfrm>
            <a:off x="4480560" y="2651760"/>
            <a:ext cx="1737360" cy="1463040"/>
          </a:xfrm>
          <a:prstGeom prst="rect">
            <a:avLst/>
          </a:prstGeom>
          <a:solidFill>
            <a:srgbClr val="2A2A2A"/>
          </a:solidFill>
          <a:ln/>
        </p:spPr>
        <p:txBody>
          <a:bodyPr/>
          <a:lstStyle/>
          <a:p>
            <a:endParaRPr lang="en-AU"/>
          </a:p>
        </p:txBody>
      </p:sp>
      <p:sp>
        <p:nvSpPr>
          <p:cNvPr id="14" name="Shape 12"/>
          <p:cNvSpPr/>
          <p:nvPr/>
        </p:nvSpPr>
        <p:spPr>
          <a:xfrm>
            <a:off x="4480560" y="2651760"/>
            <a:ext cx="1737360" cy="54864"/>
          </a:xfrm>
          <a:prstGeom prst="rect">
            <a:avLst/>
          </a:prstGeom>
          <a:solidFill>
            <a:srgbClr val="E8692D"/>
          </a:solidFill>
          <a:ln/>
        </p:spPr>
        <p:txBody>
          <a:bodyPr/>
          <a:lstStyle/>
          <a:p>
            <a:endParaRPr lang="en-AU"/>
          </a:p>
        </p:txBody>
      </p:sp>
      <p:sp>
        <p:nvSpPr>
          <p:cNvPr id="15" name="Text 13"/>
          <p:cNvSpPr/>
          <p:nvPr/>
        </p:nvSpPr>
        <p:spPr>
          <a:xfrm>
            <a:off x="4480560" y="2880360"/>
            <a:ext cx="1737360" cy="548640"/>
          </a:xfrm>
          <a:prstGeom prst="rect">
            <a:avLst/>
          </a:prstGeom>
          <a:noFill/>
          <a:ln/>
        </p:spPr>
        <p:txBody>
          <a:bodyPr wrap="square" lIns="0" tIns="0" rIns="0" bIns="0" rtlCol="0" anchor="ctr"/>
          <a:lstStyle/>
          <a:p>
            <a:pPr marL="0" indent="0" algn="ctr">
              <a:buNone/>
            </a:pPr>
            <a:r>
              <a:rPr lang="en-US" sz="2400" b="1" dirty="0">
                <a:solidFill>
                  <a:srgbClr val="E8692D"/>
                </a:solidFill>
                <a:latin typeface="Poppins" pitchFamily="34" charset="0"/>
                <a:ea typeface="Poppins" pitchFamily="34" charset="-122"/>
                <a:cs typeface="Poppins" pitchFamily="34" charset="-120"/>
              </a:rPr>
              <a:t>15+</a:t>
            </a:r>
            <a:endParaRPr lang="en-US" sz="2400" dirty="0"/>
          </a:p>
        </p:txBody>
      </p:sp>
      <p:sp>
        <p:nvSpPr>
          <p:cNvPr id="16" name="Text 14"/>
          <p:cNvSpPr/>
          <p:nvPr/>
        </p:nvSpPr>
        <p:spPr>
          <a:xfrm>
            <a:off x="4480560" y="3520440"/>
            <a:ext cx="1737360" cy="457200"/>
          </a:xfrm>
          <a:prstGeom prst="rect">
            <a:avLst/>
          </a:prstGeom>
          <a:noFill/>
          <a:ln/>
        </p:spPr>
        <p:txBody>
          <a:bodyPr wrap="square" lIns="0" tIns="0" rIns="0" bIns="0" rtlCol="0" anchor="ctr"/>
          <a:lstStyle/>
          <a:p>
            <a:pPr marL="0" indent="0" algn="ctr">
              <a:buNone/>
            </a:pPr>
            <a:r>
              <a:rPr lang="en-US" sz="1000" dirty="0">
                <a:solidFill>
                  <a:srgbClr val="E8E8E8"/>
                </a:solidFill>
                <a:latin typeface="Poppins" pitchFamily="34" charset="0"/>
                <a:ea typeface="Poppins" pitchFamily="34" charset="-122"/>
                <a:cs typeface="Poppins" pitchFamily="34" charset="-120"/>
              </a:rPr>
              <a:t>Prevention Partner Organisations</a:t>
            </a:r>
            <a:endParaRPr lang="en-US" sz="1000" dirty="0"/>
          </a:p>
        </p:txBody>
      </p:sp>
      <p:sp>
        <p:nvSpPr>
          <p:cNvPr id="17" name="Shape 15"/>
          <p:cNvSpPr/>
          <p:nvPr/>
        </p:nvSpPr>
        <p:spPr>
          <a:xfrm>
            <a:off x="640080" y="4572000"/>
            <a:ext cx="5577840" cy="1188720"/>
          </a:xfrm>
          <a:prstGeom prst="rect">
            <a:avLst/>
          </a:prstGeom>
          <a:solidFill>
            <a:srgbClr val="FFFFFF"/>
          </a:solidFill>
          <a:ln/>
        </p:spPr>
        <p:txBody>
          <a:bodyPr/>
          <a:lstStyle/>
          <a:p>
            <a:endParaRPr lang="en-AU"/>
          </a:p>
        </p:txBody>
      </p:sp>
      <p:sp>
        <p:nvSpPr>
          <p:cNvPr id="18" name="Shape 16"/>
          <p:cNvSpPr/>
          <p:nvPr/>
        </p:nvSpPr>
        <p:spPr>
          <a:xfrm>
            <a:off x="640080" y="4572000"/>
            <a:ext cx="54864" cy="1188720"/>
          </a:xfrm>
          <a:prstGeom prst="rect">
            <a:avLst/>
          </a:prstGeom>
          <a:solidFill>
            <a:srgbClr val="E8692D"/>
          </a:solidFill>
          <a:ln/>
        </p:spPr>
        <p:txBody>
          <a:bodyPr/>
          <a:lstStyle/>
          <a:p>
            <a:endParaRPr lang="en-AU"/>
          </a:p>
        </p:txBody>
      </p:sp>
      <p:sp>
        <p:nvSpPr>
          <p:cNvPr id="19" name="Text 17"/>
          <p:cNvSpPr/>
          <p:nvPr/>
        </p:nvSpPr>
        <p:spPr>
          <a:xfrm>
            <a:off x="1005840" y="4709160"/>
            <a:ext cx="4846320" cy="274320"/>
          </a:xfrm>
          <a:prstGeom prst="rect">
            <a:avLst/>
          </a:prstGeom>
          <a:noFill/>
          <a:ln/>
        </p:spPr>
        <p:txBody>
          <a:bodyPr wrap="square" lIns="0" tIns="0" rIns="0" bIns="0" rtlCol="0" anchor="ctr"/>
          <a:lstStyle/>
          <a:p>
            <a:pPr marL="0" indent="0">
              <a:buNone/>
            </a:pPr>
            <a:r>
              <a:rPr lang="en-US" sz="1200" b="1" dirty="0">
                <a:solidFill>
                  <a:srgbClr val="000000"/>
                </a:solidFill>
                <a:latin typeface="Poppins" pitchFamily="34" charset="0"/>
                <a:ea typeface="Poppins" pitchFamily="34" charset="-122"/>
                <a:cs typeface="Poppins" pitchFamily="34" charset="-120"/>
              </a:rPr>
              <a:t>Event Coordination</a:t>
            </a:r>
            <a:endParaRPr lang="en-US" sz="1200" dirty="0"/>
          </a:p>
        </p:txBody>
      </p:sp>
      <p:sp>
        <p:nvSpPr>
          <p:cNvPr id="20" name="Text 18"/>
          <p:cNvSpPr/>
          <p:nvPr/>
        </p:nvSpPr>
        <p:spPr>
          <a:xfrm>
            <a:off x="1005840" y="5029200"/>
            <a:ext cx="4846320" cy="548640"/>
          </a:xfrm>
          <a:prstGeom prst="rect">
            <a:avLst/>
          </a:prstGeom>
          <a:noFill/>
          <a:ln/>
        </p:spPr>
        <p:txBody>
          <a:bodyPr wrap="square" lIns="0" tIns="0" rIns="0" bIns="0" rtlCol="0" anchor="ctr"/>
          <a:lstStyle/>
          <a:p>
            <a:pPr marL="0" indent="0">
              <a:lnSpc>
                <a:spcPct val="130000"/>
              </a:lnSpc>
              <a:buNone/>
            </a:pPr>
            <a:r>
              <a:rPr lang="en-US" sz="1000" dirty="0">
                <a:solidFill>
                  <a:srgbClr val="444444"/>
                </a:solidFill>
                <a:latin typeface="Poppins" pitchFamily="34" charset="0"/>
                <a:ea typeface="Poppins" pitchFamily="34" charset="-122"/>
                <a:cs typeface="Poppins" pitchFamily="34" charset="-120"/>
              </a:rPr>
              <a:t>Supporting the planning and delivery of Foundation events including the Hunt for a Hero Awards</a:t>
            </a:r>
            <a:endParaRPr lang="en-US" sz="1000" dirty="0"/>
          </a:p>
        </p:txBody>
      </p:sp>
      <p:sp>
        <p:nvSpPr>
          <p:cNvPr id="21" name="Shape 19"/>
          <p:cNvSpPr/>
          <p:nvPr/>
        </p:nvSpPr>
        <p:spPr>
          <a:xfrm>
            <a:off x="640080" y="5943600"/>
            <a:ext cx="5577840" cy="1188720"/>
          </a:xfrm>
          <a:prstGeom prst="rect">
            <a:avLst/>
          </a:prstGeom>
          <a:solidFill>
            <a:srgbClr val="FFFFFF"/>
          </a:solidFill>
          <a:ln/>
        </p:spPr>
        <p:txBody>
          <a:bodyPr/>
          <a:lstStyle/>
          <a:p>
            <a:endParaRPr lang="en-AU"/>
          </a:p>
        </p:txBody>
      </p:sp>
      <p:sp>
        <p:nvSpPr>
          <p:cNvPr id="22" name="Shape 20"/>
          <p:cNvSpPr/>
          <p:nvPr/>
        </p:nvSpPr>
        <p:spPr>
          <a:xfrm>
            <a:off x="640080" y="5943600"/>
            <a:ext cx="54864" cy="1188720"/>
          </a:xfrm>
          <a:prstGeom prst="rect">
            <a:avLst/>
          </a:prstGeom>
          <a:solidFill>
            <a:srgbClr val="E8692D"/>
          </a:solidFill>
          <a:ln/>
        </p:spPr>
        <p:txBody>
          <a:bodyPr/>
          <a:lstStyle/>
          <a:p>
            <a:endParaRPr lang="en-AU"/>
          </a:p>
        </p:txBody>
      </p:sp>
      <p:sp>
        <p:nvSpPr>
          <p:cNvPr id="23" name="Text 21"/>
          <p:cNvSpPr/>
          <p:nvPr/>
        </p:nvSpPr>
        <p:spPr>
          <a:xfrm>
            <a:off x="1005840" y="6080760"/>
            <a:ext cx="4846320" cy="274320"/>
          </a:xfrm>
          <a:prstGeom prst="rect">
            <a:avLst/>
          </a:prstGeom>
          <a:noFill/>
          <a:ln/>
        </p:spPr>
        <p:txBody>
          <a:bodyPr wrap="square" lIns="0" tIns="0" rIns="0" bIns="0" rtlCol="0" anchor="ctr"/>
          <a:lstStyle/>
          <a:p>
            <a:pPr marL="0" indent="0">
              <a:buNone/>
            </a:pPr>
            <a:r>
              <a:rPr lang="en-US" sz="1200" b="1" dirty="0">
                <a:solidFill>
                  <a:srgbClr val="000000"/>
                </a:solidFill>
                <a:latin typeface="Poppins" pitchFamily="34" charset="0"/>
                <a:ea typeface="Poppins" pitchFamily="34" charset="-122"/>
                <a:cs typeface="Poppins" pitchFamily="34" charset="-120"/>
              </a:rPr>
              <a:t>Community Outreach</a:t>
            </a:r>
            <a:endParaRPr lang="en-US" sz="1200" dirty="0"/>
          </a:p>
        </p:txBody>
      </p:sp>
      <p:sp>
        <p:nvSpPr>
          <p:cNvPr id="24" name="Text 22"/>
          <p:cNvSpPr/>
          <p:nvPr/>
        </p:nvSpPr>
        <p:spPr>
          <a:xfrm>
            <a:off x="1005840" y="6400800"/>
            <a:ext cx="4846320" cy="548640"/>
          </a:xfrm>
          <a:prstGeom prst="rect">
            <a:avLst/>
          </a:prstGeom>
          <a:noFill/>
          <a:ln/>
        </p:spPr>
        <p:txBody>
          <a:bodyPr wrap="square" lIns="0" tIns="0" rIns="0" bIns="0" rtlCol="0" anchor="ctr"/>
          <a:lstStyle/>
          <a:p>
            <a:pPr marL="0" indent="0">
              <a:lnSpc>
                <a:spcPct val="130000"/>
              </a:lnSpc>
              <a:buNone/>
            </a:pPr>
            <a:r>
              <a:rPr lang="en-US" sz="1000" dirty="0">
                <a:solidFill>
                  <a:srgbClr val="444444"/>
                </a:solidFill>
                <a:latin typeface="Poppins" pitchFamily="34" charset="0"/>
                <a:ea typeface="Poppins" pitchFamily="34" charset="-122"/>
                <a:cs typeface="Poppins" pitchFamily="34" charset="-120"/>
              </a:rPr>
              <a:t>Connecting with local communities, schools, and businesses to spread awareness</a:t>
            </a:r>
            <a:endParaRPr lang="en-US" sz="1000" dirty="0"/>
          </a:p>
        </p:txBody>
      </p:sp>
      <p:sp>
        <p:nvSpPr>
          <p:cNvPr id="25" name="Shape 23"/>
          <p:cNvSpPr/>
          <p:nvPr/>
        </p:nvSpPr>
        <p:spPr>
          <a:xfrm>
            <a:off x="640080" y="7315200"/>
            <a:ext cx="5577840" cy="1188720"/>
          </a:xfrm>
          <a:prstGeom prst="rect">
            <a:avLst/>
          </a:prstGeom>
          <a:solidFill>
            <a:srgbClr val="FFFFFF"/>
          </a:solidFill>
          <a:ln/>
        </p:spPr>
        <p:txBody>
          <a:bodyPr/>
          <a:lstStyle/>
          <a:p>
            <a:endParaRPr lang="en-AU"/>
          </a:p>
        </p:txBody>
      </p:sp>
      <p:sp>
        <p:nvSpPr>
          <p:cNvPr id="26" name="Shape 24"/>
          <p:cNvSpPr/>
          <p:nvPr/>
        </p:nvSpPr>
        <p:spPr>
          <a:xfrm>
            <a:off x="640080" y="7315200"/>
            <a:ext cx="54864" cy="1188720"/>
          </a:xfrm>
          <a:prstGeom prst="rect">
            <a:avLst/>
          </a:prstGeom>
          <a:solidFill>
            <a:srgbClr val="E8692D"/>
          </a:solidFill>
          <a:ln/>
        </p:spPr>
        <p:txBody>
          <a:bodyPr/>
          <a:lstStyle/>
          <a:p>
            <a:endParaRPr lang="en-AU"/>
          </a:p>
        </p:txBody>
      </p:sp>
      <p:sp>
        <p:nvSpPr>
          <p:cNvPr id="27" name="Text 25"/>
          <p:cNvSpPr/>
          <p:nvPr/>
        </p:nvSpPr>
        <p:spPr>
          <a:xfrm>
            <a:off x="1005840" y="7452360"/>
            <a:ext cx="4846320" cy="274320"/>
          </a:xfrm>
          <a:prstGeom prst="rect">
            <a:avLst/>
          </a:prstGeom>
          <a:noFill/>
          <a:ln/>
        </p:spPr>
        <p:txBody>
          <a:bodyPr wrap="square" lIns="0" tIns="0" rIns="0" bIns="0" rtlCol="0" anchor="ctr"/>
          <a:lstStyle/>
          <a:p>
            <a:pPr marL="0" indent="0">
              <a:buNone/>
            </a:pPr>
            <a:r>
              <a:rPr lang="en-US" sz="1200" b="1" dirty="0">
                <a:solidFill>
                  <a:srgbClr val="000000"/>
                </a:solidFill>
                <a:latin typeface="Poppins" pitchFamily="34" charset="0"/>
                <a:ea typeface="Poppins" pitchFamily="34" charset="-122"/>
                <a:cs typeface="Poppins" pitchFamily="34" charset="-120"/>
              </a:rPr>
              <a:t>Professional Development</a:t>
            </a:r>
            <a:endParaRPr lang="en-US" sz="1200" dirty="0"/>
          </a:p>
        </p:txBody>
      </p:sp>
      <p:sp>
        <p:nvSpPr>
          <p:cNvPr id="28" name="Text 26"/>
          <p:cNvSpPr/>
          <p:nvPr/>
        </p:nvSpPr>
        <p:spPr>
          <a:xfrm>
            <a:off x="1005840" y="7772400"/>
            <a:ext cx="4846320" cy="548640"/>
          </a:xfrm>
          <a:prstGeom prst="rect">
            <a:avLst/>
          </a:prstGeom>
          <a:noFill/>
          <a:ln/>
        </p:spPr>
        <p:txBody>
          <a:bodyPr wrap="square" lIns="0" tIns="0" rIns="0" bIns="0" rtlCol="0" anchor="ctr"/>
          <a:lstStyle/>
          <a:p>
            <a:pPr marL="0" indent="0">
              <a:lnSpc>
                <a:spcPct val="130000"/>
              </a:lnSpc>
              <a:buNone/>
            </a:pPr>
            <a:r>
              <a:rPr lang="en-US" sz="1000" dirty="0">
                <a:solidFill>
                  <a:srgbClr val="444444"/>
                </a:solidFill>
                <a:latin typeface="Poppins" pitchFamily="34" charset="0"/>
                <a:ea typeface="Poppins" pitchFamily="34" charset="-122"/>
                <a:cs typeface="Poppins" pitchFamily="34" charset="-120"/>
              </a:rPr>
              <a:t>Volunteers gain leadership skills, networking </a:t>
            </a:r>
            <a:br>
              <a:rPr lang="en-US" sz="1000" dirty="0">
                <a:solidFill>
                  <a:srgbClr val="444444"/>
                </a:solidFill>
                <a:latin typeface="Poppins" pitchFamily="34" charset="0"/>
                <a:ea typeface="Poppins" pitchFamily="34" charset="-122"/>
                <a:cs typeface="Poppins" pitchFamily="34" charset="-120"/>
              </a:rPr>
            </a:br>
            <a:r>
              <a:rPr lang="en-US" sz="1000" dirty="0">
                <a:solidFill>
                  <a:srgbClr val="444444"/>
                </a:solidFill>
                <a:latin typeface="Poppins" pitchFamily="34" charset="0"/>
                <a:ea typeface="Poppins" pitchFamily="34" charset="-122"/>
                <a:cs typeface="Poppins" pitchFamily="34" charset="-120"/>
              </a:rPr>
              <a:t>opportunities, and professional growth</a:t>
            </a:r>
            <a:endParaRPr lang="en-US" sz="1000" dirty="0"/>
          </a:p>
        </p:txBody>
      </p:sp>
      <p:pic>
        <p:nvPicPr>
          <p:cNvPr id="29" name="Picture 28">
            <a:extLst>
              <a:ext uri="{FF2B5EF4-FFF2-40B4-BE49-F238E27FC236}">
                <a16:creationId xmlns:a16="http://schemas.microsoft.com/office/drawing/2014/main" id="{96999BBA-D069-DBC7-BA83-524A7EE97BC6}"/>
              </a:ext>
            </a:extLst>
          </p:cNvPr>
          <p:cNvPicPr>
            <a:picLocks noChangeAspect="1"/>
          </p:cNvPicPr>
          <p:nvPr/>
        </p:nvPicPr>
        <p:blipFill>
          <a:blip r:embed="rId3"/>
          <a:stretch>
            <a:fillRect/>
          </a:stretch>
        </p:blipFill>
        <p:spPr>
          <a:xfrm>
            <a:off x="4545931" y="6537960"/>
            <a:ext cx="2612457" cy="2612457"/>
          </a:xfrm>
          <a:prstGeom prst="rect">
            <a:avLst/>
          </a:prstGeom>
        </p:spPr>
      </p:pic>
      <p:pic>
        <p:nvPicPr>
          <p:cNvPr id="30" name="Picture 29">
            <a:extLst>
              <a:ext uri="{FF2B5EF4-FFF2-40B4-BE49-F238E27FC236}">
                <a16:creationId xmlns:a16="http://schemas.microsoft.com/office/drawing/2014/main" id="{16E56E04-7428-1B74-74DD-932847392200}"/>
              </a:ext>
            </a:extLst>
          </p:cNvPr>
          <p:cNvPicPr>
            <a:picLocks noChangeAspect="1"/>
          </p:cNvPicPr>
          <p:nvPr/>
        </p:nvPicPr>
        <p:blipFill>
          <a:blip r:embed="rId4"/>
          <a:stretch>
            <a:fillRect/>
          </a:stretch>
        </p:blipFill>
        <p:spPr>
          <a:xfrm>
            <a:off x="4699535" y="293148"/>
            <a:ext cx="1835520" cy="73420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2A2A2A"/>
        </a:solidFill>
        <a:effectLst/>
      </p:bgPr>
    </p:bg>
    <p:spTree>
      <p:nvGrpSpPr>
        <p:cNvPr id="1" name=""/>
        <p:cNvGrpSpPr/>
        <p:nvPr/>
      </p:nvGrpSpPr>
      <p:grpSpPr>
        <a:xfrm>
          <a:off x="0" y="0"/>
          <a:ext cx="0" cy="0"/>
          <a:chOff x="0" y="0"/>
          <a:chExt cx="0" cy="0"/>
        </a:xfrm>
      </p:grpSpPr>
      <p:sp>
        <p:nvSpPr>
          <p:cNvPr id="2" name="Text 0"/>
          <p:cNvSpPr/>
          <p:nvPr/>
        </p:nvSpPr>
        <p:spPr>
          <a:xfrm>
            <a:off x="640080" y="548640"/>
            <a:ext cx="5486400" cy="914400"/>
          </a:xfrm>
          <a:prstGeom prst="rect">
            <a:avLst/>
          </a:prstGeom>
          <a:noFill/>
          <a:ln/>
        </p:spPr>
        <p:txBody>
          <a:bodyPr wrap="square" lIns="0" tIns="0" rIns="0" bIns="0" rtlCol="0" anchor="ctr"/>
          <a:lstStyle/>
          <a:p>
            <a:pPr marL="0" indent="0">
              <a:lnSpc>
                <a:spcPct val="110000"/>
              </a:lnSpc>
              <a:buNone/>
            </a:pPr>
            <a:r>
              <a:rPr lang="en-US" sz="2800" b="1" kern="0" spc="200" dirty="0">
                <a:solidFill>
                  <a:srgbClr val="FFFFFF"/>
                </a:solidFill>
                <a:latin typeface="Poppins" pitchFamily="34" charset="0"/>
                <a:ea typeface="Poppins" pitchFamily="34" charset="-122"/>
                <a:cs typeface="Poppins" pitchFamily="34" charset="-120"/>
              </a:rPr>
              <a:t>COMMUNITY</a:t>
            </a:r>
            <a:endParaRPr lang="en-US" sz="2800" dirty="0"/>
          </a:p>
          <a:p>
            <a:pPr marL="0" indent="0">
              <a:lnSpc>
                <a:spcPct val="110000"/>
              </a:lnSpc>
              <a:buNone/>
            </a:pPr>
            <a:r>
              <a:rPr lang="en-US" sz="2800" b="1" kern="0" spc="200" dirty="0">
                <a:solidFill>
                  <a:srgbClr val="FFFFFF"/>
                </a:solidFill>
                <a:latin typeface="Poppins" pitchFamily="34" charset="0"/>
                <a:ea typeface="Poppins" pitchFamily="34" charset="-122"/>
                <a:cs typeface="Poppins" pitchFamily="34" charset="-120"/>
              </a:rPr>
              <a:t>STORIES</a:t>
            </a:r>
            <a:endParaRPr lang="en-US" sz="2800" dirty="0"/>
          </a:p>
        </p:txBody>
      </p:sp>
      <p:sp>
        <p:nvSpPr>
          <p:cNvPr id="3" name="Shape 1"/>
          <p:cNvSpPr/>
          <p:nvPr/>
        </p:nvSpPr>
        <p:spPr>
          <a:xfrm>
            <a:off x="640080" y="1554480"/>
            <a:ext cx="731520" cy="45720"/>
          </a:xfrm>
          <a:prstGeom prst="rect">
            <a:avLst/>
          </a:prstGeom>
          <a:solidFill>
            <a:srgbClr val="E8692D"/>
          </a:solidFill>
          <a:ln/>
        </p:spPr>
        <p:txBody>
          <a:bodyPr/>
          <a:lstStyle/>
          <a:p>
            <a:endParaRPr lang="en-AU"/>
          </a:p>
        </p:txBody>
      </p:sp>
      <p:sp>
        <p:nvSpPr>
          <p:cNvPr id="4" name="Text 2"/>
          <p:cNvSpPr/>
          <p:nvPr/>
        </p:nvSpPr>
        <p:spPr>
          <a:xfrm>
            <a:off x="640080" y="1828800"/>
            <a:ext cx="5577840" cy="822960"/>
          </a:xfrm>
          <a:prstGeom prst="rect">
            <a:avLst/>
          </a:prstGeom>
          <a:noFill/>
          <a:ln/>
        </p:spPr>
        <p:txBody>
          <a:bodyPr wrap="square" lIns="0" tIns="0" rIns="0" bIns="0" rtlCol="0" anchor="ctr"/>
          <a:lstStyle/>
          <a:p>
            <a:pPr marL="0" indent="0">
              <a:lnSpc>
                <a:spcPct val="150000"/>
              </a:lnSpc>
              <a:buNone/>
            </a:pPr>
            <a:r>
              <a:rPr lang="en-US" sz="1200" i="1" dirty="0">
                <a:solidFill>
                  <a:srgbClr val="E8E8E8"/>
                </a:solidFill>
                <a:latin typeface="Poppins" pitchFamily="34" charset="0"/>
                <a:ea typeface="Poppins" pitchFamily="34" charset="-122"/>
                <a:cs typeface="Poppins" pitchFamily="34" charset="-120"/>
              </a:rPr>
              <a:t>Behind every program is a real person whose life has been touched by the Foundation’s work. These stories of resilience remind us why we’re here for good.</a:t>
            </a:r>
            <a:endParaRPr lang="en-US" sz="1200" dirty="0"/>
          </a:p>
        </p:txBody>
      </p:sp>
      <p:sp>
        <p:nvSpPr>
          <p:cNvPr id="5" name="Shape 3"/>
          <p:cNvSpPr/>
          <p:nvPr/>
        </p:nvSpPr>
        <p:spPr>
          <a:xfrm>
            <a:off x="640080" y="2926080"/>
            <a:ext cx="5577840" cy="1645920"/>
          </a:xfrm>
          <a:prstGeom prst="rect">
            <a:avLst/>
          </a:prstGeom>
          <a:solidFill>
            <a:srgbClr val="444444"/>
          </a:solidFill>
          <a:ln/>
        </p:spPr>
        <p:txBody>
          <a:bodyPr/>
          <a:lstStyle/>
          <a:p>
            <a:endParaRPr lang="en-AU"/>
          </a:p>
        </p:txBody>
      </p:sp>
      <p:sp>
        <p:nvSpPr>
          <p:cNvPr id="6" name="Text 4"/>
          <p:cNvSpPr/>
          <p:nvPr/>
        </p:nvSpPr>
        <p:spPr>
          <a:xfrm>
            <a:off x="822960" y="2971800"/>
            <a:ext cx="548640" cy="548640"/>
          </a:xfrm>
          <a:prstGeom prst="rect">
            <a:avLst/>
          </a:prstGeom>
          <a:noFill/>
          <a:ln/>
        </p:spPr>
        <p:txBody>
          <a:bodyPr wrap="square" lIns="0" tIns="0" rIns="0" bIns="0" rtlCol="0" anchor="ctr"/>
          <a:lstStyle/>
          <a:p>
            <a:pPr marL="0" indent="0">
              <a:buNone/>
            </a:pPr>
            <a:r>
              <a:rPr lang="en-US" sz="3600" b="1" dirty="0">
                <a:solidFill>
                  <a:srgbClr val="E8692D"/>
                </a:solidFill>
                <a:latin typeface="Georgia" pitchFamily="34" charset="0"/>
                <a:ea typeface="Georgia" pitchFamily="34" charset="-122"/>
                <a:cs typeface="Georgia" pitchFamily="34" charset="-120"/>
              </a:rPr>
              <a:t>“</a:t>
            </a:r>
            <a:endParaRPr lang="en-US" sz="3600" dirty="0"/>
          </a:p>
        </p:txBody>
      </p:sp>
      <p:sp>
        <p:nvSpPr>
          <p:cNvPr id="7" name="Text 5"/>
          <p:cNvSpPr/>
          <p:nvPr/>
        </p:nvSpPr>
        <p:spPr>
          <a:xfrm>
            <a:off x="1005840" y="3200400"/>
            <a:ext cx="4846320" cy="914400"/>
          </a:xfrm>
          <a:prstGeom prst="rect">
            <a:avLst/>
          </a:prstGeom>
          <a:noFill/>
          <a:ln/>
        </p:spPr>
        <p:txBody>
          <a:bodyPr wrap="square" lIns="0" tIns="0" rIns="0" bIns="0" rtlCol="0" anchor="ctr"/>
          <a:lstStyle/>
          <a:p>
            <a:pPr marL="0" indent="0">
              <a:lnSpc>
                <a:spcPct val="140000"/>
              </a:lnSpc>
              <a:buNone/>
            </a:pPr>
            <a:r>
              <a:rPr lang="en-US" sz="1100" i="1" dirty="0">
                <a:solidFill>
                  <a:srgbClr val="E8E8E8"/>
                </a:solidFill>
                <a:latin typeface="Poppins" pitchFamily="34" charset="0"/>
                <a:ea typeface="Poppins" pitchFamily="34" charset="-122"/>
                <a:cs typeface="Poppins" pitchFamily="34" charset="-120"/>
              </a:rPr>
              <a:t>“The Foundation’s support gave me the strength to rebuild my life. I went from feeling completely alone to being surrounded by a community that truly cares.”</a:t>
            </a:r>
            <a:endParaRPr lang="en-US" sz="1100" dirty="0"/>
          </a:p>
        </p:txBody>
      </p:sp>
      <p:sp>
        <p:nvSpPr>
          <p:cNvPr id="8" name="Text 6"/>
          <p:cNvSpPr/>
          <p:nvPr/>
        </p:nvSpPr>
        <p:spPr>
          <a:xfrm>
            <a:off x="1005840" y="4114800"/>
            <a:ext cx="4846320" cy="274320"/>
          </a:xfrm>
          <a:prstGeom prst="rect">
            <a:avLst/>
          </a:prstGeom>
          <a:noFill/>
          <a:ln/>
        </p:spPr>
        <p:txBody>
          <a:bodyPr wrap="square" lIns="0" tIns="0" rIns="0" bIns="0" rtlCol="0" anchor="ctr"/>
          <a:lstStyle/>
          <a:p>
            <a:pPr marL="0" indent="0">
              <a:buNone/>
            </a:pPr>
            <a:r>
              <a:rPr lang="en-US" sz="1000" dirty="0">
                <a:solidFill>
                  <a:srgbClr val="E8692D"/>
                </a:solidFill>
                <a:latin typeface="Poppins" pitchFamily="34" charset="0"/>
                <a:ea typeface="Poppins" pitchFamily="34" charset="-122"/>
                <a:cs typeface="Poppins" pitchFamily="34" charset="-120"/>
              </a:rPr>
              <a:t>— Program Participant</a:t>
            </a:r>
            <a:endParaRPr lang="en-US" sz="1000" dirty="0"/>
          </a:p>
        </p:txBody>
      </p:sp>
      <p:sp>
        <p:nvSpPr>
          <p:cNvPr id="9" name="Shape 7"/>
          <p:cNvSpPr/>
          <p:nvPr/>
        </p:nvSpPr>
        <p:spPr>
          <a:xfrm>
            <a:off x="640080" y="4937760"/>
            <a:ext cx="5577840" cy="1645920"/>
          </a:xfrm>
          <a:prstGeom prst="rect">
            <a:avLst/>
          </a:prstGeom>
          <a:solidFill>
            <a:srgbClr val="444444"/>
          </a:solidFill>
          <a:ln/>
        </p:spPr>
        <p:txBody>
          <a:bodyPr/>
          <a:lstStyle/>
          <a:p>
            <a:endParaRPr lang="en-AU"/>
          </a:p>
        </p:txBody>
      </p:sp>
      <p:sp>
        <p:nvSpPr>
          <p:cNvPr id="10" name="Text 8"/>
          <p:cNvSpPr/>
          <p:nvPr/>
        </p:nvSpPr>
        <p:spPr>
          <a:xfrm>
            <a:off x="822960" y="4983480"/>
            <a:ext cx="548640" cy="548640"/>
          </a:xfrm>
          <a:prstGeom prst="rect">
            <a:avLst/>
          </a:prstGeom>
          <a:noFill/>
          <a:ln/>
        </p:spPr>
        <p:txBody>
          <a:bodyPr wrap="square" lIns="0" tIns="0" rIns="0" bIns="0" rtlCol="0" anchor="ctr"/>
          <a:lstStyle/>
          <a:p>
            <a:pPr marL="0" indent="0">
              <a:buNone/>
            </a:pPr>
            <a:r>
              <a:rPr lang="en-US" sz="3600" b="1" dirty="0">
                <a:solidFill>
                  <a:srgbClr val="E8692D"/>
                </a:solidFill>
                <a:latin typeface="Georgia" pitchFamily="34" charset="0"/>
                <a:ea typeface="Georgia" pitchFamily="34" charset="-122"/>
                <a:cs typeface="Georgia" pitchFamily="34" charset="-120"/>
              </a:rPr>
              <a:t>“</a:t>
            </a:r>
            <a:endParaRPr lang="en-US" sz="3600" dirty="0"/>
          </a:p>
        </p:txBody>
      </p:sp>
      <p:sp>
        <p:nvSpPr>
          <p:cNvPr id="11" name="Text 9"/>
          <p:cNvSpPr/>
          <p:nvPr/>
        </p:nvSpPr>
        <p:spPr>
          <a:xfrm>
            <a:off x="1005840" y="5212080"/>
            <a:ext cx="4846320" cy="914400"/>
          </a:xfrm>
          <a:prstGeom prst="rect">
            <a:avLst/>
          </a:prstGeom>
          <a:noFill/>
          <a:ln/>
        </p:spPr>
        <p:txBody>
          <a:bodyPr wrap="square" lIns="0" tIns="0" rIns="0" bIns="0" rtlCol="0" anchor="ctr"/>
          <a:lstStyle/>
          <a:p>
            <a:pPr marL="0" indent="0">
              <a:lnSpc>
                <a:spcPct val="140000"/>
              </a:lnSpc>
              <a:buNone/>
            </a:pPr>
            <a:r>
              <a:rPr lang="en-US" sz="1100" i="1" dirty="0">
                <a:solidFill>
                  <a:srgbClr val="E8E8E8"/>
                </a:solidFill>
                <a:latin typeface="Poppins" pitchFamily="34" charset="0"/>
                <a:ea typeface="Poppins" pitchFamily="34" charset="-122"/>
                <a:cs typeface="Poppins" pitchFamily="34" charset="-120"/>
              </a:rPr>
              <a:t>“Volunteering with HFGF has been transformative. I’ve seen firsthand how education and awareness can shift attitudes and save lives.”</a:t>
            </a:r>
            <a:endParaRPr lang="en-US" sz="1100" dirty="0"/>
          </a:p>
        </p:txBody>
      </p:sp>
      <p:sp>
        <p:nvSpPr>
          <p:cNvPr id="12" name="Text 10"/>
          <p:cNvSpPr/>
          <p:nvPr/>
        </p:nvSpPr>
        <p:spPr>
          <a:xfrm>
            <a:off x="1005840" y="6126480"/>
            <a:ext cx="4846320" cy="274320"/>
          </a:xfrm>
          <a:prstGeom prst="rect">
            <a:avLst/>
          </a:prstGeom>
          <a:noFill/>
          <a:ln/>
        </p:spPr>
        <p:txBody>
          <a:bodyPr wrap="square" lIns="0" tIns="0" rIns="0" bIns="0" rtlCol="0" anchor="ctr"/>
          <a:lstStyle/>
          <a:p>
            <a:pPr marL="0" indent="0">
              <a:buNone/>
            </a:pPr>
            <a:r>
              <a:rPr lang="en-US" sz="1000" dirty="0">
                <a:solidFill>
                  <a:srgbClr val="E8692D"/>
                </a:solidFill>
                <a:latin typeface="Poppins" pitchFamily="34" charset="0"/>
                <a:ea typeface="Poppins" pitchFamily="34" charset="-122"/>
                <a:cs typeface="Poppins" pitchFamily="34" charset="-120"/>
              </a:rPr>
              <a:t>— Foundation Volunteer</a:t>
            </a:r>
            <a:endParaRPr lang="en-US" sz="1000" dirty="0"/>
          </a:p>
        </p:txBody>
      </p:sp>
      <p:sp>
        <p:nvSpPr>
          <p:cNvPr id="13" name="Shape 11"/>
          <p:cNvSpPr/>
          <p:nvPr/>
        </p:nvSpPr>
        <p:spPr>
          <a:xfrm>
            <a:off x="640080" y="6949440"/>
            <a:ext cx="5577840" cy="1645920"/>
          </a:xfrm>
          <a:prstGeom prst="rect">
            <a:avLst/>
          </a:prstGeom>
          <a:solidFill>
            <a:srgbClr val="444444"/>
          </a:solidFill>
          <a:ln/>
        </p:spPr>
        <p:txBody>
          <a:bodyPr/>
          <a:lstStyle/>
          <a:p>
            <a:endParaRPr lang="en-AU"/>
          </a:p>
        </p:txBody>
      </p:sp>
      <p:sp>
        <p:nvSpPr>
          <p:cNvPr id="14" name="Text 12"/>
          <p:cNvSpPr/>
          <p:nvPr/>
        </p:nvSpPr>
        <p:spPr>
          <a:xfrm>
            <a:off x="822960" y="6995160"/>
            <a:ext cx="548640" cy="548640"/>
          </a:xfrm>
          <a:prstGeom prst="rect">
            <a:avLst/>
          </a:prstGeom>
          <a:noFill/>
          <a:ln/>
        </p:spPr>
        <p:txBody>
          <a:bodyPr wrap="square" lIns="0" tIns="0" rIns="0" bIns="0" rtlCol="0" anchor="ctr"/>
          <a:lstStyle/>
          <a:p>
            <a:pPr marL="0" indent="0">
              <a:buNone/>
            </a:pPr>
            <a:r>
              <a:rPr lang="en-US" sz="3600" b="1" dirty="0">
                <a:solidFill>
                  <a:srgbClr val="E8692D"/>
                </a:solidFill>
                <a:latin typeface="Georgia" pitchFamily="34" charset="0"/>
                <a:ea typeface="Georgia" pitchFamily="34" charset="-122"/>
                <a:cs typeface="Georgia" pitchFamily="34" charset="-120"/>
              </a:rPr>
              <a:t>“</a:t>
            </a:r>
            <a:endParaRPr lang="en-US" sz="3600" dirty="0"/>
          </a:p>
        </p:txBody>
      </p:sp>
      <p:sp>
        <p:nvSpPr>
          <p:cNvPr id="15" name="Text 13"/>
          <p:cNvSpPr/>
          <p:nvPr/>
        </p:nvSpPr>
        <p:spPr>
          <a:xfrm>
            <a:off x="1005840" y="7223760"/>
            <a:ext cx="4846320" cy="914400"/>
          </a:xfrm>
          <a:prstGeom prst="rect">
            <a:avLst/>
          </a:prstGeom>
          <a:noFill/>
          <a:ln/>
        </p:spPr>
        <p:txBody>
          <a:bodyPr wrap="square" lIns="0" tIns="0" rIns="0" bIns="0" rtlCol="0" anchor="ctr"/>
          <a:lstStyle/>
          <a:p>
            <a:pPr marL="0" indent="0">
              <a:lnSpc>
                <a:spcPct val="140000"/>
              </a:lnSpc>
              <a:buNone/>
            </a:pPr>
            <a:r>
              <a:rPr lang="en-US" sz="1100" i="1" dirty="0">
                <a:solidFill>
                  <a:srgbClr val="E8E8E8"/>
                </a:solidFill>
                <a:latin typeface="Poppins" pitchFamily="34" charset="0"/>
                <a:ea typeface="Poppins" pitchFamily="34" charset="-122"/>
                <a:cs typeface="Poppins" pitchFamily="34" charset="-120"/>
              </a:rPr>
              <a:t>“The Hunt for a Hero Awards showed me that ordinary people can make an extraordinary difference. It inspired me to do more for my community.”</a:t>
            </a:r>
            <a:endParaRPr lang="en-US" sz="1100" dirty="0"/>
          </a:p>
        </p:txBody>
      </p:sp>
      <p:sp>
        <p:nvSpPr>
          <p:cNvPr id="16" name="Text 14"/>
          <p:cNvSpPr/>
          <p:nvPr/>
        </p:nvSpPr>
        <p:spPr>
          <a:xfrm>
            <a:off x="1005840" y="8138160"/>
            <a:ext cx="4846320" cy="274320"/>
          </a:xfrm>
          <a:prstGeom prst="rect">
            <a:avLst/>
          </a:prstGeom>
          <a:noFill/>
          <a:ln/>
        </p:spPr>
        <p:txBody>
          <a:bodyPr wrap="square" lIns="0" tIns="0" rIns="0" bIns="0" rtlCol="0" anchor="ctr"/>
          <a:lstStyle/>
          <a:p>
            <a:pPr marL="0" indent="0">
              <a:buNone/>
            </a:pPr>
            <a:r>
              <a:rPr lang="en-US" sz="1000" dirty="0">
                <a:solidFill>
                  <a:srgbClr val="E8692D"/>
                </a:solidFill>
                <a:latin typeface="Poppins" pitchFamily="34" charset="0"/>
                <a:ea typeface="Poppins" pitchFamily="34" charset="-122"/>
                <a:cs typeface="Poppins" pitchFamily="34" charset="-120"/>
              </a:rPr>
              <a:t>— Awards Nominee</a:t>
            </a:r>
            <a:endParaRPr lang="en-US" sz="1000" dirty="0"/>
          </a:p>
        </p:txBody>
      </p:sp>
      <p:sp>
        <p:nvSpPr>
          <p:cNvPr id="17" name="Shape 15"/>
          <p:cNvSpPr/>
          <p:nvPr/>
        </p:nvSpPr>
        <p:spPr>
          <a:xfrm>
            <a:off x="0" y="8869680"/>
            <a:ext cx="6858000" cy="274320"/>
          </a:xfrm>
          <a:prstGeom prst="rect">
            <a:avLst/>
          </a:prstGeom>
          <a:solidFill>
            <a:srgbClr val="E8692D"/>
          </a:solidFill>
          <a:ln/>
        </p:spPr>
        <p:txBody>
          <a:bodyPr/>
          <a:lstStyle/>
          <a:p>
            <a:endParaRPr lang="en-AU"/>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548640"/>
            <a:ext cx="5486400" cy="914400"/>
          </a:xfrm>
          <a:prstGeom prst="rect">
            <a:avLst/>
          </a:prstGeom>
          <a:noFill/>
          <a:ln/>
        </p:spPr>
        <p:txBody>
          <a:bodyPr wrap="square" lIns="0" tIns="0" rIns="0" bIns="0" rtlCol="0" anchor="ctr"/>
          <a:lstStyle/>
          <a:p>
            <a:pPr marL="0" indent="0">
              <a:lnSpc>
                <a:spcPct val="110000"/>
              </a:lnSpc>
              <a:buNone/>
            </a:pPr>
            <a:r>
              <a:rPr lang="en-US" sz="2800" b="1" kern="0" spc="200" dirty="0">
                <a:solidFill>
                  <a:srgbClr val="000000"/>
                </a:solidFill>
                <a:latin typeface="Poppins" pitchFamily="34" charset="0"/>
                <a:ea typeface="Poppins" pitchFamily="34" charset="-122"/>
                <a:cs typeface="Poppins" pitchFamily="34" charset="-120"/>
              </a:rPr>
              <a:t>FINANCIAL</a:t>
            </a:r>
            <a:endParaRPr lang="en-US" sz="2800" dirty="0"/>
          </a:p>
          <a:p>
            <a:pPr marL="0" indent="0">
              <a:lnSpc>
                <a:spcPct val="110000"/>
              </a:lnSpc>
              <a:buNone/>
            </a:pPr>
            <a:r>
              <a:rPr lang="en-US" sz="2800" b="1" kern="0" spc="200" dirty="0">
                <a:solidFill>
                  <a:srgbClr val="000000"/>
                </a:solidFill>
                <a:latin typeface="Poppins" pitchFamily="34" charset="0"/>
                <a:ea typeface="Poppins" pitchFamily="34" charset="-122"/>
                <a:cs typeface="Poppins" pitchFamily="34" charset="-120"/>
              </a:rPr>
              <a:t>OVERVIEW</a:t>
            </a:r>
            <a:endParaRPr lang="en-US" sz="2800" dirty="0"/>
          </a:p>
        </p:txBody>
      </p:sp>
      <p:sp>
        <p:nvSpPr>
          <p:cNvPr id="3" name="Shape 1"/>
          <p:cNvSpPr/>
          <p:nvPr/>
        </p:nvSpPr>
        <p:spPr>
          <a:xfrm>
            <a:off x="640080" y="1508760"/>
            <a:ext cx="731520" cy="45720"/>
          </a:xfrm>
          <a:prstGeom prst="rect">
            <a:avLst/>
          </a:prstGeom>
          <a:solidFill>
            <a:srgbClr val="E8692D"/>
          </a:solidFill>
          <a:ln/>
        </p:spPr>
        <p:txBody>
          <a:bodyPr/>
          <a:lstStyle/>
          <a:p>
            <a:endParaRPr lang="en-AU"/>
          </a:p>
        </p:txBody>
      </p:sp>
      <p:sp>
        <p:nvSpPr>
          <p:cNvPr id="4" name="Text 2"/>
          <p:cNvSpPr/>
          <p:nvPr/>
        </p:nvSpPr>
        <p:spPr>
          <a:xfrm>
            <a:off x="640080" y="1783080"/>
            <a:ext cx="5486400" cy="365760"/>
          </a:xfrm>
          <a:prstGeom prst="rect">
            <a:avLst/>
          </a:prstGeom>
          <a:noFill/>
          <a:ln/>
        </p:spPr>
        <p:txBody>
          <a:bodyPr wrap="square" lIns="0" tIns="0" rIns="0" bIns="0" rtlCol="0" anchor="ctr"/>
          <a:lstStyle/>
          <a:p>
            <a:pPr marL="0" indent="0">
              <a:buNone/>
            </a:pPr>
            <a:r>
              <a:rPr lang="en-US" sz="1100" kern="0" spc="200" dirty="0">
                <a:solidFill>
                  <a:srgbClr val="444444"/>
                </a:solidFill>
                <a:latin typeface="Poppins" pitchFamily="34" charset="0"/>
                <a:ea typeface="Poppins" pitchFamily="34" charset="-122"/>
                <a:cs typeface="Poppins" pitchFamily="34" charset="-120"/>
              </a:rPr>
              <a:t>2024 – 2025 FINANCIAL YEAR</a:t>
            </a:r>
            <a:endParaRPr lang="en-US" sz="1100" dirty="0"/>
          </a:p>
        </p:txBody>
      </p:sp>
      <p:sp>
        <p:nvSpPr>
          <p:cNvPr id="5" name="Text 3"/>
          <p:cNvSpPr/>
          <p:nvPr/>
        </p:nvSpPr>
        <p:spPr>
          <a:xfrm>
            <a:off x="640080" y="2194560"/>
            <a:ext cx="5577840" cy="914400"/>
          </a:xfrm>
          <a:prstGeom prst="rect">
            <a:avLst/>
          </a:prstGeom>
          <a:noFill/>
          <a:ln/>
        </p:spPr>
        <p:txBody>
          <a:bodyPr wrap="square" lIns="0" tIns="0" rIns="0" bIns="0" rtlCol="0" anchor="ctr"/>
          <a:lstStyle/>
          <a:p>
            <a:pPr marL="0" indent="0">
              <a:lnSpc>
                <a:spcPct val="150000"/>
              </a:lnSpc>
              <a:buNone/>
            </a:pPr>
            <a:r>
              <a:rPr lang="en-US" sz="1200" dirty="0">
                <a:solidFill>
                  <a:srgbClr val="333333"/>
                </a:solidFill>
                <a:latin typeface="Poppins" pitchFamily="34" charset="0"/>
                <a:ea typeface="Poppins" pitchFamily="34" charset="-122"/>
                <a:cs typeface="Poppins" pitchFamily="34" charset="-120"/>
              </a:rPr>
              <a:t>As a small registered charity, we are committed to full financial transparency. Every dollar raised goes directly toward our mission of reducing family and domestic violence in Australian communities.</a:t>
            </a:r>
            <a:endParaRPr lang="en-US" sz="1200" dirty="0"/>
          </a:p>
        </p:txBody>
      </p:sp>
      <p:sp>
        <p:nvSpPr>
          <p:cNvPr id="6" name="Shape 4"/>
          <p:cNvSpPr/>
          <p:nvPr/>
        </p:nvSpPr>
        <p:spPr>
          <a:xfrm>
            <a:off x="640080" y="3383280"/>
            <a:ext cx="2697480" cy="1737360"/>
          </a:xfrm>
          <a:prstGeom prst="rect">
            <a:avLst/>
          </a:prstGeom>
          <a:solidFill>
            <a:srgbClr val="F5F5F5"/>
          </a:solidFill>
          <a:ln/>
          <a:effectLst>
            <a:outerShdw blurRad="101600" dist="38100" dir="8100000" algn="bl" rotWithShape="0">
              <a:srgbClr val="000000">
                <a:alpha val="12000"/>
              </a:srgbClr>
            </a:outerShdw>
          </a:effectLst>
        </p:spPr>
        <p:txBody>
          <a:bodyPr/>
          <a:lstStyle/>
          <a:p>
            <a:endParaRPr lang="en-AU"/>
          </a:p>
        </p:txBody>
      </p:sp>
      <p:sp>
        <p:nvSpPr>
          <p:cNvPr id="7" name="Shape 5"/>
          <p:cNvSpPr/>
          <p:nvPr/>
        </p:nvSpPr>
        <p:spPr>
          <a:xfrm>
            <a:off x="640080" y="3383280"/>
            <a:ext cx="2697480" cy="54864"/>
          </a:xfrm>
          <a:prstGeom prst="rect">
            <a:avLst/>
          </a:prstGeom>
          <a:solidFill>
            <a:srgbClr val="E8692D"/>
          </a:solidFill>
          <a:ln/>
        </p:spPr>
        <p:txBody>
          <a:bodyPr/>
          <a:lstStyle/>
          <a:p>
            <a:endParaRPr lang="en-AU"/>
          </a:p>
        </p:txBody>
      </p:sp>
      <p:sp>
        <p:nvSpPr>
          <p:cNvPr id="8" name="Text 6"/>
          <p:cNvSpPr/>
          <p:nvPr/>
        </p:nvSpPr>
        <p:spPr>
          <a:xfrm>
            <a:off x="914400" y="3611880"/>
            <a:ext cx="2194560" cy="228600"/>
          </a:xfrm>
          <a:prstGeom prst="rect">
            <a:avLst/>
          </a:prstGeom>
          <a:noFill/>
          <a:ln/>
        </p:spPr>
        <p:txBody>
          <a:bodyPr wrap="square" lIns="0" tIns="0" rIns="0" bIns="0" rtlCol="0" anchor="ctr"/>
          <a:lstStyle/>
          <a:p>
            <a:pPr marL="0" indent="0">
              <a:buNone/>
            </a:pPr>
            <a:r>
              <a:rPr lang="en-US" sz="900" b="1" kern="0" spc="200" dirty="0">
                <a:solidFill>
                  <a:srgbClr val="E8692D"/>
                </a:solidFill>
                <a:latin typeface="Poppins" pitchFamily="34" charset="0"/>
                <a:ea typeface="Poppins" pitchFamily="34" charset="-122"/>
                <a:cs typeface="Poppins" pitchFamily="34" charset="-120"/>
              </a:rPr>
              <a:t>TOTAL REVENUE</a:t>
            </a:r>
            <a:endParaRPr lang="en-US" sz="900" dirty="0"/>
          </a:p>
        </p:txBody>
      </p:sp>
      <p:sp>
        <p:nvSpPr>
          <p:cNvPr id="9" name="Text 7"/>
          <p:cNvSpPr/>
          <p:nvPr/>
        </p:nvSpPr>
        <p:spPr>
          <a:xfrm>
            <a:off x="914400" y="3931920"/>
            <a:ext cx="2194560" cy="548640"/>
          </a:xfrm>
          <a:prstGeom prst="rect">
            <a:avLst/>
          </a:prstGeom>
          <a:noFill/>
          <a:ln/>
        </p:spPr>
        <p:txBody>
          <a:bodyPr wrap="square" lIns="0" tIns="0" rIns="0" bIns="0" rtlCol="0" anchor="ctr"/>
          <a:lstStyle/>
          <a:p>
            <a:pPr marL="0" indent="0">
              <a:buNone/>
            </a:pPr>
            <a:r>
              <a:rPr lang="en-US" sz="3200" b="1" dirty="0">
                <a:solidFill>
                  <a:srgbClr val="000000"/>
                </a:solidFill>
                <a:latin typeface="Poppins" pitchFamily="34" charset="0"/>
                <a:ea typeface="Poppins" pitchFamily="34" charset="-122"/>
                <a:cs typeface="Poppins" pitchFamily="34" charset="-120"/>
              </a:rPr>
              <a:t>$25K</a:t>
            </a:r>
            <a:endParaRPr lang="en-US" sz="3200" dirty="0"/>
          </a:p>
        </p:txBody>
      </p:sp>
      <p:sp>
        <p:nvSpPr>
          <p:cNvPr id="10" name="Text 8"/>
          <p:cNvSpPr/>
          <p:nvPr/>
        </p:nvSpPr>
        <p:spPr>
          <a:xfrm>
            <a:off x="914400" y="4572000"/>
            <a:ext cx="2194560" cy="365760"/>
          </a:xfrm>
          <a:prstGeom prst="rect">
            <a:avLst/>
          </a:prstGeom>
          <a:noFill/>
          <a:ln/>
        </p:spPr>
        <p:txBody>
          <a:bodyPr wrap="square" lIns="0" tIns="0" rIns="0" bIns="0" rtlCol="0" anchor="ctr"/>
          <a:lstStyle/>
          <a:p>
            <a:pPr marL="0" indent="0">
              <a:buNone/>
            </a:pPr>
            <a:r>
              <a:rPr lang="en-US" sz="1000" dirty="0">
                <a:solidFill>
                  <a:srgbClr val="444444"/>
                </a:solidFill>
                <a:latin typeface="Poppins" pitchFamily="34" charset="0"/>
                <a:ea typeface="Poppins" pitchFamily="34" charset="-122"/>
                <a:cs typeface="Poppins" pitchFamily="34" charset="-120"/>
              </a:rPr>
              <a:t>Grants, donations &amp; fundraising</a:t>
            </a:r>
            <a:endParaRPr lang="en-US" sz="1000" dirty="0"/>
          </a:p>
        </p:txBody>
      </p:sp>
      <p:sp>
        <p:nvSpPr>
          <p:cNvPr id="11" name="Shape 9"/>
          <p:cNvSpPr/>
          <p:nvPr/>
        </p:nvSpPr>
        <p:spPr>
          <a:xfrm>
            <a:off x="3520440" y="3383280"/>
            <a:ext cx="2697480" cy="1737360"/>
          </a:xfrm>
          <a:prstGeom prst="rect">
            <a:avLst/>
          </a:prstGeom>
          <a:solidFill>
            <a:srgbClr val="F5F5F5"/>
          </a:solidFill>
          <a:ln/>
          <a:effectLst>
            <a:outerShdw blurRad="101600" dist="38100" dir="8100000" algn="bl" rotWithShape="0">
              <a:srgbClr val="000000">
                <a:alpha val="12000"/>
              </a:srgbClr>
            </a:outerShdw>
          </a:effectLst>
        </p:spPr>
        <p:txBody>
          <a:bodyPr/>
          <a:lstStyle/>
          <a:p>
            <a:endParaRPr lang="en-AU"/>
          </a:p>
        </p:txBody>
      </p:sp>
      <p:sp>
        <p:nvSpPr>
          <p:cNvPr id="12" name="Shape 10"/>
          <p:cNvSpPr/>
          <p:nvPr/>
        </p:nvSpPr>
        <p:spPr>
          <a:xfrm>
            <a:off x="3520440" y="3383280"/>
            <a:ext cx="2697480" cy="54864"/>
          </a:xfrm>
          <a:prstGeom prst="rect">
            <a:avLst/>
          </a:prstGeom>
          <a:solidFill>
            <a:srgbClr val="E8692D"/>
          </a:solidFill>
          <a:ln/>
        </p:spPr>
        <p:txBody>
          <a:bodyPr/>
          <a:lstStyle/>
          <a:p>
            <a:endParaRPr lang="en-AU"/>
          </a:p>
        </p:txBody>
      </p:sp>
      <p:sp>
        <p:nvSpPr>
          <p:cNvPr id="13" name="Text 11"/>
          <p:cNvSpPr/>
          <p:nvPr/>
        </p:nvSpPr>
        <p:spPr>
          <a:xfrm>
            <a:off x="3794760" y="3611880"/>
            <a:ext cx="2194560" cy="228600"/>
          </a:xfrm>
          <a:prstGeom prst="rect">
            <a:avLst/>
          </a:prstGeom>
          <a:noFill/>
          <a:ln/>
        </p:spPr>
        <p:txBody>
          <a:bodyPr wrap="square" lIns="0" tIns="0" rIns="0" bIns="0" rtlCol="0" anchor="ctr"/>
          <a:lstStyle/>
          <a:p>
            <a:pPr marL="0" indent="0">
              <a:buNone/>
            </a:pPr>
            <a:r>
              <a:rPr lang="en-US" sz="900" b="1" kern="0" spc="200" dirty="0">
                <a:solidFill>
                  <a:srgbClr val="E8692D"/>
                </a:solidFill>
                <a:latin typeface="Poppins" pitchFamily="34" charset="0"/>
                <a:ea typeface="Poppins" pitchFamily="34" charset="-122"/>
                <a:cs typeface="Poppins" pitchFamily="34" charset="-120"/>
              </a:rPr>
              <a:t>PROGRAM SPEND</a:t>
            </a:r>
            <a:endParaRPr lang="en-US" sz="900" dirty="0"/>
          </a:p>
        </p:txBody>
      </p:sp>
      <p:sp>
        <p:nvSpPr>
          <p:cNvPr id="14" name="Text 12"/>
          <p:cNvSpPr/>
          <p:nvPr/>
        </p:nvSpPr>
        <p:spPr>
          <a:xfrm>
            <a:off x="3794760" y="3931920"/>
            <a:ext cx="2194560" cy="548640"/>
          </a:xfrm>
          <a:prstGeom prst="rect">
            <a:avLst/>
          </a:prstGeom>
          <a:noFill/>
          <a:ln/>
        </p:spPr>
        <p:txBody>
          <a:bodyPr wrap="square" lIns="0" tIns="0" rIns="0" bIns="0" rtlCol="0" anchor="ctr"/>
          <a:lstStyle/>
          <a:p>
            <a:pPr marL="0" indent="0">
              <a:buNone/>
            </a:pPr>
            <a:r>
              <a:rPr lang="en-US" sz="3200" b="1" dirty="0">
                <a:solidFill>
                  <a:srgbClr val="000000"/>
                </a:solidFill>
                <a:latin typeface="Poppins" pitchFamily="34" charset="0"/>
                <a:ea typeface="Poppins" pitchFamily="34" charset="-122"/>
                <a:cs typeface="Poppins" pitchFamily="34" charset="-120"/>
              </a:rPr>
              <a:t>$15K</a:t>
            </a:r>
            <a:endParaRPr lang="en-US" sz="3200" dirty="0"/>
          </a:p>
        </p:txBody>
      </p:sp>
      <p:sp>
        <p:nvSpPr>
          <p:cNvPr id="15" name="Text 13"/>
          <p:cNvSpPr/>
          <p:nvPr/>
        </p:nvSpPr>
        <p:spPr>
          <a:xfrm>
            <a:off x="3794760" y="4572000"/>
            <a:ext cx="2194560" cy="365760"/>
          </a:xfrm>
          <a:prstGeom prst="rect">
            <a:avLst/>
          </a:prstGeom>
          <a:noFill/>
          <a:ln/>
        </p:spPr>
        <p:txBody>
          <a:bodyPr wrap="square" lIns="0" tIns="0" rIns="0" bIns="0" rtlCol="0" anchor="ctr"/>
          <a:lstStyle/>
          <a:p>
            <a:pPr marL="0" indent="0">
              <a:buNone/>
            </a:pPr>
            <a:r>
              <a:rPr lang="en-US" sz="1000" dirty="0">
                <a:solidFill>
                  <a:srgbClr val="444444"/>
                </a:solidFill>
                <a:latin typeface="Poppins" pitchFamily="34" charset="0"/>
                <a:ea typeface="Poppins" pitchFamily="34" charset="-122"/>
                <a:cs typeface="Poppins" pitchFamily="34" charset="-120"/>
              </a:rPr>
              <a:t>Direct program delivery costs</a:t>
            </a:r>
            <a:endParaRPr lang="en-US" sz="1000" dirty="0"/>
          </a:p>
        </p:txBody>
      </p:sp>
      <p:sp>
        <p:nvSpPr>
          <p:cNvPr id="16" name="Shape 14"/>
          <p:cNvSpPr/>
          <p:nvPr/>
        </p:nvSpPr>
        <p:spPr>
          <a:xfrm>
            <a:off x="640080" y="5394960"/>
            <a:ext cx="2697480" cy="1737360"/>
          </a:xfrm>
          <a:prstGeom prst="rect">
            <a:avLst/>
          </a:prstGeom>
          <a:solidFill>
            <a:srgbClr val="F5F5F5"/>
          </a:solidFill>
          <a:ln/>
          <a:effectLst>
            <a:outerShdw blurRad="101600" dist="38100" dir="8100000" algn="bl" rotWithShape="0">
              <a:srgbClr val="000000">
                <a:alpha val="12000"/>
              </a:srgbClr>
            </a:outerShdw>
          </a:effectLst>
        </p:spPr>
        <p:txBody>
          <a:bodyPr/>
          <a:lstStyle/>
          <a:p>
            <a:endParaRPr lang="en-AU"/>
          </a:p>
        </p:txBody>
      </p:sp>
      <p:sp>
        <p:nvSpPr>
          <p:cNvPr id="17" name="Shape 15"/>
          <p:cNvSpPr/>
          <p:nvPr/>
        </p:nvSpPr>
        <p:spPr>
          <a:xfrm>
            <a:off x="640080" y="5394960"/>
            <a:ext cx="2697480" cy="54864"/>
          </a:xfrm>
          <a:prstGeom prst="rect">
            <a:avLst/>
          </a:prstGeom>
          <a:solidFill>
            <a:srgbClr val="E8692D"/>
          </a:solidFill>
          <a:ln/>
        </p:spPr>
        <p:txBody>
          <a:bodyPr/>
          <a:lstStyle/>
          <a:p>
            <a:endParaRPr lang="en-AU"/>
          </a:p>
        </p:txBody>
      </p:sp>
      <p:sp>
        <p:nvSpPr>
          <p:cNvPr id="18" name="Text 16"/>
          <p:cNvSpPr/>
          <p:nvPr/>
        </p:nvSpPr>
        <p:spPr>
          <a:xfrm>
            <a:off x="914400" y="5623560"/>
            <a:ext cx="2194560" cy="228600"/>
          </a:xfrm>
          <a:prstGeom prst="rect">
            <a:avLst/>
          </a:prstGeom>
          <a:noFill/>
          <a:ln/>
        </p:spPr>
        <p:txBody>
          <a:bodyPr wrap="square" lIns="0" tIns="0" rIns="0" bIns="0" rtlCol="0" anchor="ctr"/>
          <a:lstStyle/>
          <a:p>
            <a:pPr marL="0" indent="0">
              <a:buNone/>
            </a:pPr>
            <a:r>
              <a:rPr lang="en-US" sz="900" b="1" kern="0" spc="200" dirty="0">
                <a:solidFill>
                  <a:srgbClr val="E8692D"/>
                </a:solidFill>
                <a:latin typeface="Poppins" pitchFamily="34" charset="0"/>
                <a:ea typeface="Poppins" pitchFamily="34" charset="-122"/>
                <a:cs typeface="Poppins" pitchFamily="34" charset="-120"/>
              </a:rPr>
              <a:t>ADMIN COSTS</a:t>
            </a:r>
            <a:endParaRPr lang="en-US" sz="900" dirty="0"/>
          </a:p>
        </p:txBody>
      </p:sp>
      <p:sp>
        <p:nvSpPr>
          <p:cNvPr id="19" name="Text 17"/>
          <p:cNvSpPr/>
          <p:nvPr/>
        </p:nvSpPr>
        <p:spPr>
          <a:xfrm>
            <a:off x="914400" y="5943600"/>
            <a:ext cx="2194560" cy="548640"/>
          </a:xfrm>
          <a:prstGeom prst="rect">
            <a:avLst/>
          </a:prstGeom>
          <a:noFill/>
          <a:ln/>
        </p:spPr>
        <p:txBody>
          <a:bodyPr wrap="square" lIns="0" tIns="0" rIns="0" bIns="0" rtlCol="0" anchor="ctr"/>
          <a:lstStyle/>
          <a:p>
            <a:pPr marL="0" indent="0">
              <a:buNone/>
            </a:pPr>
            <a:r>
              <a:rPr lang="en-US" sz="3200" b="1" dirty="0">
                <a:solidFill>
                  <a:srgbClr val="000000"/>
                </a:solidFill>
                <a:latin typeface="Poppins" pitchFamily="34" charset="0"/>
                <a:ea typeface="Poppins" pitchFamily="34" charset="-122"/>
                <a:cs typeface="Poppins" pitchFamily="34" charset="-120"/>
              </a:rPr>
              <a:t>12%</a:t>
            </a:r>
            <a:endParaRPr lang="en-US" sz="3200" dirty="0"/>
          </a:p>
        </p:txBody>
      </p:sp>
      <p:sp>
        <p:nvSpPr>
          <p:cNvPr id="20" name="Text 18"/>
          <p:cNvSpPr/>
          <p:nvPr/>
        </p:nvSpPr>
        <p:spPr>
          <a:xfrm>
            <a:off x="914400" y="6583680"/>
            <a:ext cx="2194560" cy="365760"/>
          </a:xfrm>
          <a:prstGeom prst="rect">
            <a:avLst/>
          </a:prstGeom>
          <a:noFill/>
          <a:ln/>
        </p:spPr>
        <p:txBody>
          <a:bodyPr wrap="square" lIns="0" tIns="0" rIns="0" bIns="0" rtlCol="0" anchor="ctr"/>
          <a:lstStyle/>
          <a:p>
            <a:pPr marL="0" indent="0">
              <a:buNone/>
            </a:pPr>
            <a:r>
              <a:rPr lang="en-US" sz="1000" dirty="0">
                <a:solidFill>
                  <a:srgbClr val="444444"/>
                </a:solidFill>
                <a:latin typeface="Poppins" pitchFamily="34" charset="0"/>
                <a:ea typeface="Poppins" pitchFamily="34" charset="-122"/>
                <a:cs typeface="Poppins" pitchFamily="34" charset="-120"/>
              </a:rPr>
              <a:t>Of total expenditure</a:t>
            </a:r>
            <a:endParaRPr lang="en-US" sz="1000" dirty="0"/>
          </a:p>
        </p:txBody>
      </p:sp>
      <p:sp>
        <p:nvSpPr>
          <p:cNvPr id="21" name="Shape 19"/>
          <p:cNvSpPr/>
          <p:nvPr/>
        </p:nvSpPr>
        <p:spPr>
          <a:xfrm>
            <a:off x="3520440" y="5394960"/>
            <a:ext cx="2697480" cy="1737360"/>
          </a:xfrm>
          <a:prstGeom prst="rect">
            <a:avLst/>
          </a:prstGeom>
          <a:solidFill>
            <a:srgbClr val="F5F5F5"/>
          </a:solidFill>
          <a:ln/>
          <a:effectLst>
            <a:outerShdw blurRad="101600" dist="38100" dir="8100000" algn="bl" rotWithShape="0">
              <a:srgbClr val="000000">
                <a:alpha val="12000"/>
              </a:srgbClr>
            </a:outerShdw>
          </a:effectLst>
        </p:spPr>
        <p:txBody>
          <a:bodyPr/>
          <a:lstStyle/>
          <a:p>
            <a:endParaRPr lang="en-AU"/>
          </a:p>
        </p:txBody>
      </p:sp>
      <p:sp>
        <p:nvSpPr>
          <p:cNvPr id="22" name="Shape 20"/>
          <p:cNvSpPr/>
          <p:nvPr/>
        </p:nvSpPr>
        <p:spPr>
          <a:xfrm>
            <a:off x="3520440" y="5394960"/>
            <a:ext cx="2697480" cy="54864"/>
          </a:xfrm>
          <a:prstGeom prst="rect">
            <a:avLst/>
          </a:prstGeom>
          <a:solidFill>
            <a:srgbClr val="E8692D"/>
          </a:solidFill>
          <a:ln/>
        </p:spPr>
        <p:txBody>
          <a:bodyPr/>
          <a:lstStyle/>
          <a:p>
            <a:endParaRPr lang="en-AU"/>
          </a:p>
        </p:txBody>
      </p:sp>
      <p:sp>
        <p:nvSpPr>
          <p:cNvPr id="23" name="Text 21"/>
          <p:cNvSpPr/>
          <p:nvPr/>
        </p:nvSpPr>
        <p:spPr>
          <a:xfrm>
            <a:off x="3794760" y="5623560"/>
            <a:ext cx="2194560" cy="228600"/>
          </a:xfrm>
          <a:prstGeom prst="rect">
            <a:avLst/>
          </a:prstGeom>
          <a:noFill/>
          <a:ln/>
        </p:spPr>
        <p:txBody>
          <a:bodyPr wrap="square" lIns="0" tIns="0" rIns="0" bIns="0" rtlCol="0" anchor="ctr"/>
          <a:lstStyle/>
          <a:p>
            <a:pPr marL="0" indent="0">
              <a:buNone/>
            </a:pPr>
            <a:r>
              <a:rPr lang="en-US" sz="900" b="1" kern="0" spc="200" dirty="0">
                <a:solidFill>
                  <a:srgbClr val="E8692D"/>
                </a:solidFill>
                <a:latin typeface="Poppins" pitchFamily="34" charset="0"/>
                <a:ea typeface="Poppins" pitchFamily="34" charset="-122"/>
                <a:cs typeface="Poppins" pitchFamily="34" charset="-120"/>
              </a:rPr>
              <a:t>FUNDRAISING</a:t>
            </a:r>
            <a:endParaRPr lang="en-US" sz="900" dirty="0"/>
          </a:p>
        </p:txBody>
      </p:sp>
      <p:sp>
        <p:nvSpPr>
          <p:cNvPr id="24" name="Text 22"/>
          <p:cNvSpPr/>
          <p:nvPr/>
        </p:nvSpPr>
        <p:spPr>
          <a:xfrm>
            <a:off x="3794760" y="5943600"/>
            <a:ext cx="2194560" cy="548640"/>
          </a:xfrm>
          <a:prstGeom prst="rect">
            <a:avLst/>
          </a:prstGeom>
          <a:noFill/>
          <a:ln/>
        </p:spPr>
        <p:txBody>
          <a:bodyPr wrap="square" lIns="0" tIns="0" rIns="0" bIns="0" rtlCol="0" anchor="ctr"/>
          <a:lstStyle/>
          <a:p>
            <a:pPr marL="0" indent="0">
              <a:buNone/>
            </a:pPr>
            <a:r>
              <a:rPr lang="en-US" sz="3200" b="1" dirty="0">
                <a:solidFill>
                  <a:srgbClr val="000000"/>
                </a:solidFill>
                <a:latin typeface="Poppins" pitchFamily="34" charset="0"/>
                <a:ea typeface="Poppins" pitchFamily="34" charset="-122"/>
                <a:cs typeface="Poppins" pitchFamily="34" charset="-120"/>
              </a:rPr>
              <a:t>$13K</a:t>
            </a:r>
            <a:endParaRPr lang="en-US" sz="3200" dirty="0"/>
          </a:p>
        </p:txBody>
      </p:sp>
      <p:sp>
        <p:nvSpPr>
          <p:cNvPr id="25" name="Text 23"/>
          <p:cNvSpPr/>
          <p:nvPr/>
        </p:nvSpPr>
        <p:spPr>
          <a:xfrm>
            <a:off x="3794760" y="6583680"/>
            <a:ext cx="2194560" cy="365760"/>
          </a:xfrm>
          <a:prstGeom prst="rect">
            <a:avLst/>
          </a:prstGeom>
          <a:noFill/>
          <a:ln/>
        </p:spPr>
        <p:txBody>
          <a:bodyPr wrap="square" lIns="0" tIns="0" rIns="0" bIns="0" rtlCol="0" anchor="ctr"/>
          <a:lstStyle/>
          <a:p>
            <a:pPr marL="0" indent="0">
              <a:buNone/>
            </a:pPr>
            <a:r>
              <a:rPr lang="en-US" sz="1000" dirty="0">
                <a:solidFill>
                  <a:srgbClr val="444444"/>
                </a:solidFill>
                <a:latin typeface="Poppins" pitchFamily="34" charset="0"/>
                <a:ea typeface="Poppins" pitchFamily="34" charset="-122"/>
                <a:cs typeface="Poppins" pitchFamily="34" charset="-120"/>
              </a:rPr>
              <a:t>Raised through events &amp; campaigns</a:t>
            </a:r>
            <a:endParaRPr lang="en-US" sz="1000" dirty="0"/>
          </a:p>
        </p:txBody>
      </p:sp>
      <p:sp>
        <p:nvSpPr>
          <p:cNvPr id="26" name="Text 24"/>
          <p:cNvSpPr/>
          <p:nvPr/>
        </p:nvSpPr>
        <p:spPr>
          <a:xfrm>
            <a:off x="587780" y="7230340"/>
            <a:ext cx="3005652" cy="457200"/>
          </a:xfrm>
          <a:prstGeom prst="rect">
            <a:avLst/>
          </a:prstGeom>
          <a:noFill/>
          <a:ln/>
        </p:spPr>
        <p:txBody>
          <a:bodyPr wrap="square" lIns="0" tIns="0" rIns="0" bIns="0" rtlCol="0" anchor="ctr"/>
          <a:lstStyle/>
          <a:p>
            <a:pPr marL="0" indent="0">
              <a:buNone/>
            </a:pPr>
            <a:r>
              <a:rPr lang="en-US" sz="800" i="1" dirty="0">
                <a:solidFill>
                  <a:srgbClr val="444444"/>
                </a:solidFill>
                <a:latin typeface="Poppins" pitchFamily="34" charset="0"/>
                <a:ea typeface="Poppins" pitchFamily="34" charset="-122"/>
                <a:cs typeface="Poppins" pitchFamily="34" charset="-120"/>
              </a:rPr>
              <a:t>* Illustrative figures based on publicly available charity data. Exact figures subject to audited accounts.</a:t>
            </a:r>
            <a:endParaRPr lang="en-US" sz="800" dirty="0"/>
          </a:p>
        </p:txBody>
      </p:sp>
      <p:sp>
        <p:nvSpPr>
          <p:cNvPr id="27" name="Shape 25"/>
          <p:cNvSpPr/>
          <p:nvPr/>
        </p:nvSpPr>
        <p:spPr>
          <a:xfrm>
            <a:off x="0" y="8869680"/>
            <a:ext cx="6858000" cy="274320"/>
          </a:xfrm>
          <a:prstGeom prst="rect">
            <a:avLst/>
          </a:prstGeom>
          <a:solidFill>
            <a:srgbClr val="E8692D"/>
          </a:solidFill>
          <a:ln/>
        </p:spPr>
        <p:txBody>
          <a:bodyPr/>
          <a:lstStyle/>
          <a:p>
            <a:endParaRPr lang="en-AU"/>
          </a:p>
        </p:txBody>
      </p:sp>
      <p:pic>
        <p:nvPicPr>
          <p:cNvPr id="28" name="Picture 27">
            <a:extLst>
              <a:ext uri="{FF2B5EF4-FFF2-40B4-BE49-F238E27FC236}">
                <a16:creationId xmlns:a16="http://schemas.microsoft.com/office/drawing/2014/main" id="{35BA4C56-D11F-A99F-6B4F-1B963ECE8E96}"/>
              </a:ext>
            </a:extLst>
          </p:cNvPr>
          <p:cNvPicPr>
            <a:picLocks noChangeAspect="1"/>
          </p:cNvPicPr>
          <p:nvPr/>
        </p:nvPicPr>
        <p:blipFill>
          <a:blip r:embed="rId3"/>
          <a:stretch>
            <a:fillRect/>
          </a:stretch>
        </p:blipFill>
        <p:spPr>
          <a:xfrm>
            <a:off x="4522990" y="5958598"/>
            <a:ext cx="2841220" cy="2841220"/>
          </a:xfrm>
          <a:prstGeom prst="rect">
            <a:avLst/>
          </a:prstGeom>
        </p:spPr>
      </p:pic>
      <p:pic>
        <p:nvPicPr>
          <p:cNvPr id="29" name="Picture 28">
            <a:extLst>
              <a:ext uri="{FF2B5EF4-FFF2-40B4-BE49-F238E27FC236}">
                <a16:creationId xmlns:a16="http://schemas.microsoft.com/office/drawing/2014/main" id="{D653B994-A266-A9CF-C727-6AB1909ED6D5}"/>
              </a:ext>
            </a:extLst>
          </p:cNvPr>
          <p:cNvPicPr>
            <a:picLocks noChangeAspect="1"/>
          </p:cNvPicPr>
          <p:nvPr/>
        </p:nvPicPr>
        <p:blipFill>
          <a:blip r:embed="rId4"/>
          <a:stretch>
            <a:fillRect/>
          </a:stretch>
        </p:blipFill>
        <p:spPr>
          <a:xfrm>
            <a:off x="5530397" y="241616"/>
            <a:ext cx="1081858" cy="108185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2A2A2A"/>
        </a:solidFill>
        <a:effectLst/>
      </p:bgPr>
    </p:bg>
    <p:spTree>
      <p:nvGrpSpPr>
        <p:cNvPr id="1" name=""/>
        <p:cNvGrpSpPr/>
        <p:nvPr/>
      </p:nvGrpSpPr>
      <p:grpSpPr>
        <a:xfrm>
          <a:off x="0" y="0"/>
          <a:ext cx="0" cy="0"/>
          <a:chOff x="0" y="0"/>
          <a:chExt cx="0" cy="0"/>
        </a:xfrm>
      </p:grpSpPr>
      <p:sp>
        <p:nvSpPr>
          <p:cNvPr id="2" name="Text 0"/>
          <p:cNvSpPr/>
          <p:nvPr/>
        </p:nvSpPr>
        <p:spPr>
          <a:xfrm>
            <a:off x="640080" y="548640"/>
            <a:ext cx="5486400" cy="914400"/>
          </a:xfrm>
          <a:prstGeom prst="rect">
            <a:avLst/>
          </a:prstGeom>
          <a:noFill/>
          <a:ln/>
        </p:spPr>
        <p:txBody>
          <a:bodyPr wrap="square" lIns="0" tIns="0" rIns="0" bIns="0" rtlCol="0" anchor="ctr"/>
          <a:lstStyle/>
          <a:p>
            <a:pPr marL="0" indent="0">
              <a:lnSpc>
                <a:spcPct val="110000"/>
              </a:lnSpc>
              <a:buNone/>
            </a:pPr>
            <a:r>
              <a:rPr lang="en-US" sz="2600" b="1" kern="0" spc="200" dirty="0">
                <a:solidFill>
                  <a:srgbClr val="FFFFFF"/>
                </a:solidFill>
                <a:latin typeface="Poppins" pitchFamily="34" charset="0"/>
                <a:ea typeface="Poppins" pitchFamily="34" charset="-122"/>
                <a:cs typeface="Poppins" pitchFamily="34" charset="-120"/>
              </a:rPr>
              <a:t>INCOME &amp;</a:t>
            </a:r>
            <a:endParaRPr lang="en-US" sz="2600" dirty="0"/>
          </a:p>
          <a:p>
            <a:pPr marL="0" indent="0">
              <a:lnSpc>
                <a:spcPct val="110000"/>
              </a:lnSpc>
              <a:buNone/>
            </a:pPr>
            <a:r>
              <a:rPr lang="en-US" sz="2600" b="1" kern="0" spc="200" dirty="0">
                <a:solidFill>
                  <a:srgbClr val="FFFFFF"/>
                </a:solidFill>
                <a:latin typeface="Poppins" pitchFamily="34" charset="0"/>
                <a:ea typeface="Poppins" pitchFamily="34" charset="-122"/>
                <a:cs typeface="Poppins" pitchFamily="34" charset="-120"/>
              </a:rPr>
              <a:t>EXPENDITURE</a:t>
            </a:r>
            <a:endParaRPr lang="en-US" sz="2600" dirty="0"/>
          </a:p>
        </p:txBody>
      </p:sp>
      <p:sp>
        <p:nvSpPr>
          <p:cNvPr id="3" name="Shape 1"/>
          <p:cNvSpPr/>
          <p:nvPr/>
        </p:nvSpPr>
        <p:spPr>
          <a:xfrm>
            <a:off x="640080" y="1554480"/>
            <a:ext cx="731520" cy="45720"/>
          </a:xfrm>
          <a:prstGeom prst="rect">
            <a:avLst/>
          </a:prstGeom>
          <a:solidFill>
            <a:srgbClr val="E8692D"/>
          </a:solidFill>
          <a:ln/>
        </p:spPr>
        <p:txBody>
          <a:bodyPr/>
          <a:lstStyle/>
          <a:p>
            <a:endParaRPr lang="en-AU"/>
          </a:p>
        </p:txBody>
      </p:sp>
      <p:sp>
        <p:nvSpPr>
          <p:cNvPr id="4" name="Text 2"/>
          <p:cNvSpPr/>
          <p:nvPr/>
        </p:nvSpPr>
        <p:spPr>
          <a:xfrm>
            <a:off x="640080" y="2080660"/>
            <a:ext cx="5486400" cy="320040"/>
          </a:xfrm>
          <a:prstGeom prst="rect">
            <a:avLst/>
          </a:prstGeom>
          <a:noFill/>
          <a:ln/>
        </p:spPr>
        <p:txBody>
          <a:bodyPr wrap="square" lIns="0" tIns="0" rIns="0" bIns="0" rtlCol="0" anchor="ctr"/>
          <a:lstStyle/>
          <a:p>
            <a:pPr marL="0" indent="0">
              <a:buNone/>
            </a:pPr>
            <a:r>
              <a:rPr lang="en-US" sz="1300" b="1" kern="0" spc="200" dirty="0">
                <a:solidFill>
                  <a:srgbClr val="E8692D"/>
                </a:solidFill>
                <a:latin typeface="Poppins" pitchFamily="34" charset="0"/>
                <a:ea typeface="Poppins" pitchFamily="34" charset="-122"/>
                <a:cs typeface="Poppins" pitchFamily="34" charset="-120"/>
              </a:rPr>
              <a:t>INCOME SOURCES</a:t>
            </a:r>
            <a:endParaRPr lang="en-US" sz="1300" dirty="0"/>
          </a:p>
        </p:txBody>
      </p:sp>
      <p:sp>
        <p:nvSpPr>
          <p:cNvPr id="5" name="Text 3"/>
          <p:cNvSpPr/>
          <p:nvPr/>
        </p:nvSpPr>
        <p:spPr>
          <a:xfrm>
            <a:off x="640080" y="2629300"/>
            <a:ext cx="2286000" cy="320040"/>
          </a:xfrm>
          <a:prstGeom prst="rect">
            <a:avLst/>
          </a:prstGeom>
          <a:noFill/>
          <a:ln/>
        </p:spPr>
        <p:txBody>
          <a:bodyPr wrap="square" lIns="0" tIns="0" rIns="0" bIns="0" rtlCol="0" anchor="ctr"/>
          <a:lstStyle/>
          <a:p>
            <a:pPr marL="0" indent="0">
              <a:buNone/>
            </a:pPr>
            <a:r>
              <a:rPr lang="en-US" sz="1000" dirty="0">
                <a:solidFill>
                  <a:srgbClr val="E8E8E8"/>
                </a:solidFill>
                <a:latin typeface="Poppins" pitchFamily="34" charset="0"/>
                <a:ea typeface="Poppins" pitchFamily="34" charset="-122"/>
                <a:cs typeface="Poppins" pitchFamily="34" charset="-120"/>
              </a:rPr>
              <a:t>Grants – Community Programs</a:t>
            </a:r>
            <a:endParaRPr lang="en-US" sz="1000" dirty="0"/>
          </a:p>
        </p:txBody>
      </p:sp>
      <p:sp>
        <p:nvSpPr>
          <p:cNvPr id="6" name="Shape 4"/>
          <p:cNvSpPr/>
          <p:nvPr/>
        </p:nvSpPr>
        <p:spPr>
          <a:xfrm>
            <a:off x="3017520" y="2675020"/>
            <a:ext cx="3657600" cy="228600"/>
          </a:xfrm>
          <a:prstGeom prst="rect">
            <a:avLst/>
          </a:prstGeom>
          <a:solidFill>
            <a:srgbClr val="444444"/>
          </a:solidFill>
          <a:ln/>
        </p:spPr>
        <p:txBody>
          <a:bodyPr/>
          <a:lstStyle/>
          <a:p>
            <a:endParaRPr lang="en-AU"/>
          </a:p>
        </p:txBody>
      </p:sp>
      <p:sp>
        <p:nvSpPr>
          <p:cNvPr id="7" name="Shape 5"/>
          <p:cNvSpPr/>
          <p:nvPr/>
        </p:nvSpPr>
        <p:spPr>
          <a:xfrm>
            <a:off x="3017520" y="2675020"/>
            <a:ext cx="1499616" cy="228600"/>
          </a:xfrm>
          <a:prstGeom prst="rect">
            <a:avLst/>
          </a:prstGeom>
          <a:solidFill>
            <a:srgbClr val="E8692D"/>
          </a:solidFill>
          <a:ln/>
        </p:spPr>
        <p:txBody>
          <a:bodyPr/>
          <a:lstStyle/>
          <a:p>
            <a:endParaRPr lang="en-AU"/>
          </a:p>
        </p:txBody>
      </p:sp>
      <p:sp>
        <p:nvSpPr>
          <p:cNvPr id="8" name="Text 6"/>
          <p:cNvSpPr/>
          <p:nvPr/>
        </p:nvSpPr>
        <p:spPr>
          <a:xfrm>
            <a:off x="640080" y="3132220"/>
            <a:ext cx="2286000" cy="320040"/>
          </a:xfrm>
          <a:prstGeom prst="rect">
            <a:avLst/>
          </a:prstGeom>
          <a:noFill/>
          <a:ln/>
        </p:spPr>
        <p:txBody>
          <a:bodyPr wrap="square" lIns="0" tIns="0" rIns="0" bIns="0" rtlCol="0" anchor="ctr"/>
          <a:lstStyle/>
          <a:p>
            <a:pPr marL="0" indent="0">
              <a:buNone/>
            </a:pPr>
            <a:r>
              <a:rPr lang="en-US" sz="1000" dirty="0">
                <a:solidFill>
                  <a:srgbClr val="E8E8E8"/>
                </a:solidFill>
                <a:latin typeface="Poppins" pitchFamily="34" charset="0"/>
                <a:ea typeface="Poppins" pitchFamily="34" charset="-122"/>
                <a:cs typeface="Poppins" pitchFamily="34" charset="-120"/>
              </a:rPr>
              <a:t>Prevention Partners</a:t>
            </a:r>
            <a:endParaRPr lang="en-US" sz="1000" dirty="0"/>
          </a:p>
        </p:txBody>
      </p:sp>
      <p:sp>
        <p:nvSpPr>
          <p:cNvPr id="9" name="Shape 7"/>
          <p:cNvSpPr/>
          <p:nvPr/>
        </p:nvSpPr>
        <p:spPr>
          <a:xfrm>
            <a:off x="3017520" y="3177940"/>
            <a:ext cx="3657600" cy="228600"/>
          </a:xfrm>
          <a:prstGeom prst="rect">
            <a:avLst/>
          </a:prstGeom>
          <a:solidFill>
            <a:srgbClr val="444444"/>
          </a:solidFill>
          <a:ln/>
        </p:spPr>
        <p:txBody>
          <a:bodyPr/>
          <a:lstStyle/>
          <a:p>
            <a:endParaRPr lang="en-AU"/>
          </a:p>
        </p:txBody>
      </p:sp>
      <p:sp>
        <p:nvSpPr>
          <p:cNvPr id="10" name="Shape 8"/>
          <p:cNvSpPr/>
          <p:nvPr/>
        </p:nvSpPr>
        <p:spPr>
          <a:xfrm>
            <a:off x="3017520" y="3177940"/>
            <a:ext cx="877824" cy="228600"/>
          </a:xfrm>
          <a:prstGeom prst="rect">
            <a:avLst/>
          </a:prstGeom>
          <a:solidFill>
            <a:srgbClr val="E8692D"/>
          </a:solidFill>
          <a:ln/>
        </p:spPr>
        <p:txBody>
          <a:bodyPr/>
          <a:lstStyle/>
          <a:p>
            <a:endParaRPr lang="en-AU"/>
          </a:p>
        </p:txBody>
      </p:sp>
      <p:sp>
        <p:nvSpPr>
          <p:cNvPr id="11" name="Text 9"/>
          <p:cNvSpPr/>
          <p:nvPr/>
        </p:nvSpPr>
        <p:spPr>
          <a:xfrm>
            <a:off x="640080" y="3635140"/>
            <a:ext cx="2286000" cy="320040"/>
          </a:xfrm>
          <a:prstGeom prst="rect">
            <a:avLst/>
          </a:prstGeom>
          <a:noFill/>
          <a:ln/>
        </p:spPr>
        <p:txBody>
          <a:bodyPr wrap="square" lIns="0" tIns="0" rIns="0" bIns="0" rtlCol="0" anchor="ctr"/>
          <a:lstStyle/>
          <a:p>
            <a:pPr marL="0" indent="0">
              <a:buNone/>
            </a:pPr>
            <a:r>
              <a:rPr lang="en-US" sz="1000" dirty="0">
                <a:solidFill>
                  <a:srgbClr val="E8E8E8"/>
                </a:solidFill>
                <a:latin typeface="Poppins" pitchFamily="34" charset="0"/>
                <a:ea typeface="Poppins" pitchFamily="34" charset="-122"/>
                <a:cs typeface="Poppins" pitchFamily="34" charset="-120"/>
              </a:rPr>
              <a:t>Fundraising Events</a:t>
            </a:r>
            <a:endParaRPr lang="en-US" sz="1000" dirty="0"/>
          </a:p>
        </p:txBody>
      </p:sp>
      <p:sp>
        <p:nvSpPr>
          <p:cNvPr id="12" name="Shape 10"/>
          <p:cNvSpPr/>
          <p:nvPr/>
        </p:nvSpPr>
        <p:spPr>
          <a:xfrm>
            <a:off x="3017520" y="3680860"/>
            <a:ext cx="3657600" cy="228600"/>
          </a:xfrm>
          <a:prstGeom prst="rect">
            <a:avLst/>
          </a:prstGeom>
          <a:solidFill>
            <a:srgbClr val="444444"/>
          </a:solidFill>
          <a:ln/>
        </p:spPr>
        <p:txBody>
          <a:bodyPr/>
          <a:lstStyle/>
          <a:p>
            <a:endParaRPr lang="en-AU"/>
          </a:p>
        </p:txBody>
      </p:sp>
      <p:sp>
        <p:nvSpPr>
          <p:cNvPr id="13" name="Shape 11"/>
          <p:cNvSpPr/>
          <p:nvPr/>
        </p:nvSpPr>
        <p:spPr>
          <a:xfrm>
            <a:off x="3017520" y="3680860"/>
            <a:ext cx="694944" cy="228600"/>
          </a:xfrm>
          <a:prstGeom prst="rect">
            <a:avLst/>
          </a:prstGeom>
          <a:solidFill>
            <a:srgbClr val="E8692D"/>
          </a:solidFill>
          <a:ln/>
        </p:spPr>
        <p:txBody>
          <a:bodyPr/>
          <a:lstStyle/>
          <a:p>
            <a:endParaRPr lang="en-AU"/>
          </a:p>
        </p:txBody>
      </p:sp>
      <p:sp>
        <p:nvSpPr>
          <p:cNvPr id="14" name="Text 12"/>
          <p:cNvSpPr/>
          <p:nvPr/>
        </p:nvSpPr>
        <p:spPr>
          <a:xfrm>
            <a:off x="640080" y="4138060"/>
            <a:ext cx="2286000" cy="320040"/>
          </a:xfrm>
          <a:prstGeom prst="rect">
            <a:avLst/>
          </a:prstGeom>
          <a:noFill/>
          <a:ln/>
        </p:spPr>
        <p:txBody>
          <a:bodyPr wrap="square" lIns="0" tIns="0" rIns="0" bIns="0" rtlCol="0" anchor="ctr"/>
          <a:lstStyle/>
          <a:p>
            <a:pPr marL="0" indent="0">
              <a:buNone/>
            </a:pPr>
            <a:r>
              <a:rPr lang="en-US" sz="1000" dirty="0">
                <a:solidFill>
                  <a:srgbClr val="E8E8E8"/>
                </a:solidFill>
                <a:latin typeface="Poppins" pitchFamily="34" charset="0"/>
                <a:ea typeface="Poppins" pitchFamily="34" charset="-122"/>
                <a:cs typeface="Poppins" pitchFamily="34" charset="-120"/>
              </a:rPr>
              <a:t>Individual Donations</a:t>
            </a:r>
            <a:endParaRPr lang="en-US" sz="1000" dirty="0"/>
          </a:p>
        </p:txBody>
      </p:sp>
      <p:sp>
        <p:nvSpPr>
          <p:cNvPr id="15" name="Shape 13"/>
          <p:cNvSpPr/>
          <p:nvPr/>
        </p:nvSpPr>
        <p:spPr>
          <a:xfrm>
            <a:off x="3017520" y="4183780"/>
            <a:ext cx="3657600" cy="228600"/>
          </a:xfrm>
          <a:prstGeom prst="rect">
            <a:avLst/>
          </a:prstGeom>
          <a:solidFill>
            <a:srgbClr val="444444"/>
          </a:solidFill>
          <a:ln/>
        </p:spPr>
        <p:txBody>
          <a:bodyPr/>
          <a:lstStyle/>
          <a:p>
            <a:endParaRPr lang="en-AU"/>
          </a:p>
        </p:txBody>
      </p:sp>
      <p:sp>
        <p:nvSpPr>
          <p:cNvPr id="16" name="Shape 14"/>
          <p:cNvSpPr/>
          <p:nvPr/>
        </p:nvSpPr>
        <p:spPr>
          <a:xfrm>
            <a:off x="3017520" y="4183780"/>
            <a:ext cx="438912" cy="228600"/>
          </a:xfrm>
          <a:prstGeom prst="rect">
            <a:avLst/>
          </a:prstGeom>
          <a:solidFill>
            <a:srgbClr val="E8692D"/>
          </a:solidFill>
          <a:ln/>
        </p:spPr>
        <p:txBody>
          <a:bodyPr/>
          <a:lstStyle/>
          <a:p>
            <a:endParaRPr lang="en-AU"/>
          </a:p>
        </p:txBody>
      </p:sp>
      <p:sp>
        <p:nvSpPr>
          <p:cNvPr id="17" name="Text 15"/>
          <p:cNvSpPr/>
          <p:nvPr/>
        </p:nvSpPr>
        <p:spPr>
          <a:xfrm>
            <a:off x="640080" y="4640980"/>
            <a:ext cx="2286000" cy="320040"/>
          </a:xfrm>
          <a:prstGeom prst="rect">
            <a:avLst/>
          </a:prstGeom>
          <a:noFill/>
          <a:ln/>
        </p:spPr>
        <p:txBody>
          <a:bodyPr wrap="square" lIns="0" tIns="0" rIns="0" bIns="0" rtlCol="0" anchor="ctr"/>
          <a:lstStyle/>
          <a:p>
            <a:pPr marL="0" indent="0">
              <a:buNone/>
            </a:pPr>
            <a:r>
              <a:rPr lang="en-US" sz="1000" dirty="0">
                <a:solidFill>
                  <a:srgbClr val="E8E8E8"/>
                </a:solidFill>
                <a:latin typeface="Poppins" pitchFamily="34" charset="0"/>
                <a:ea typeface="Poppins" pitchFamily="34" charset="-122"/>
                <a:cs typeface="Poppins" pitchFamily="34" charset="-120"/>
              </a:rPr>
              <a:t>Other Income</a:t>
            </a:r>
            <a:endParaRPr lang="en-US" sz="1000" dirty="0"/>
          </a:p>
        </p:txBody>
      </p:sp>
      <p:sp>
        <p:nvSpPr>
          <p:cNvPr id="18" name="Shape 16"/>
          <p:cNvSpPr/>
          <p:nvPr/>
        </p:nvSpPr>
        <p:spPr>
          <a:xfrm>
            <a:off x="3017520" y="4686700"/>
            <a:ext cx="3657600" cy="228600"/>
          </a:xfrm>
          <a:prstGeom prst="rect">
            <a:avLst/>
          </a:prstGeom>
          <a:solidFill>
            <a:srgbClr val="444444"/>
          </a:solidFill>
          <a:ln/>
        </p:spPr>
        <p:txBody>
          <a:bodyPr/>
          <a:lstStyle/>
          <a:p>
            <a:endParaRPr lang="en-AU"/>
          </a:p>
        </p:txBody>
      </p:sp>
      <p:sp>
        <p:nvSpPr>
          <p:cNvPr id="19" name="Shape 17"/>
          <p:cNvSpPr/>
          <p:nvPr/>
        </p:nvSpPr>
        <p:spPr>
          <a:xfrm>
            <a:off x="3017520" y="4686700"/>
            <a:ext cx="146304" cy="228600"/>
          </a:xfrm>
          <a:prstGeom prst="rect">
            <a:avLst/>
          </a:prstGeom>
          <a:solidFill>
            <a:srgbClr val="E8692D"/>
          </a:solidFill>
          <a:ln/>
        </p:spPr>
        <p:txBody>
          <a:bodyPr/>
          <a:lstStyle/>
          <a:p>
            <a:endParaRPr lang="en-AU"/>
          </a:p>
        </p:txBody>
      </p:sp>
      <p:sp>
        <p:nvSpPr>
          <p:cNvPr id="20" name="Text 18"/>
          <p:cNvSpPr/>
          <p:nvPr/>
        </p:nvSpPr>
        <p:spPr>
          <a:xfrm>
            <a:off x="640080" y="5372500"/>
            <a:ext cx="5486400" cy="320040"/>
          </a:xfrm>
          <a:prstGeom prst="rect">
            <a:avLst/>
          </a:prstGeom>
          <a:noFill/>
          <a:ln/>
        </p:spPr>
        <p:txBody>
          <a:bodyPr wrap="square" lIns="0" tIns="0" rIns="0" bIns="0" rtlCol="0" anchor="ctr"/>
          <a:lstStyle/>
          <a:p>
            <a:pPr marL="0" indent="0">
              <a:buNone/>
            </a:pPr>
            <a:r>
              <a:rPr lang="en-US" sz="1300" b="1" kern="0" spc="200" dirty="0">
                <a:solidFill>
                  <a:srgbClr val="E8692D"/>
                </a:solidFill>
                <a:latin typeface="Poppins" pitchFamily="34" charset="0"/>
                <a:ea typeface="Poppins" pitchFamily="34" charset="-122"/>
                <a:cs typeface="Poppins" pitchFamily="34" charset="-120"/>
              </a:rPr>
              <a:t>EXPENDITURE BREAKDOWN</a:t>
            </a:r>
            <a:endParaRPr lang="en-US" sz="1300" dirty="0"/>
          </a:p>
        </p:txBody>
      </p:sp>
      <p:sp>
        <p:nvSpPr>
          <p:cNvPr id="21" name="Text 19"/>
          <p:cNvSpPr/>
          <p:nvPr/>
        </p:nvSpPr>
        <p:spPr>
          <a:xfrm>
            <a:off x="640080" y="5921140"/>
            <a:ext cx="2286000" cy="320040"/>
          </a:xfrm>
          <a:prstGeom prst="rect">
            <a:avLst/>
          </a:prstGeom>
          <a:noFill/>
          <a:ln/>
        </p:spPr>
        <p:txBody>
          <a:bodyPr wrap="square" lIns="0" tIns="0" rIns="0" bIns="0" rtlCol="0" anchor="ctr"/>
          <a:lstStyle/>
          <a:p>
            <a:pPr marL="0" indent="0">
              <a:buNone/>
            </a:pPr>
            <a:r>
              <a:rPr lang="en-US" sz="1000" dirty="0">
                <a:solidFill>
                  <a:srgbClr val="E8E8E8"/>
                </a:solidFill>
                <a:latin typeface="Poppins" pitchFamily="34" charset="0"/>
                <a:ea typeface="Poppins" pitchFamily="34" charset="-122"/>
                <a:cs typeface="Poppins" pitchFamily="34" charset="-120"/>
              </a:rPr>
              <a:t>Program and Events</a:t>
            </a:r>
            <a:endParaRPr lang="en-US" sz="1000" dirty="0"/>
          </a:p>
        </p:txBody>
      </p:sp>
      <p:sp>
        <p:nvSpPr>
          <p:cNvPr id="22" name="Shape 20"/>
          <p:cNvSpPr/>
          <p:nvPr/>
        </p:nvSpPr>
        <p:spPr>
          <a:xfrm>
            <a:off x="3017520" y="5966860"/>
            <a:ext cx="3657600" cy="228600"/>
          </a:xfrm>
          <a:prstGeom prst="rect">
            <a:avLst/>
          </a:prstGeom>
          <a:solidFill>
            <a:srgbClr val="444444"/>
          </a:solidFill>
          <a:ln/>
        </p:spPr>
        <p:txBody>
          <a:bodyPr/>
          <a:lstStyle/>
          <a:p>
            <a:endParaRPr lang="en-AU"/>
          </a:p>
        </p:txBody>
      </p:sp>
      <p:sp>
        <p:nvSpPr>
          <p:cNvPr id="23" name="Shape 21"/>
          <p:cNvSpPr/>
          <p:nvPr/>
        </p:nvSpPr>
        <p:spPr>
          <a:xfrm>
            <a:off x="3017520" y="5966860"/>
            <a:ext cx="2011680" cy="228600"/>
          </a:xfrm>
          <a:prstGeom prst="rect">
            <a:avLst/>
          </a:prstGeom>
          <a:solidFill>
            <a:srgbClr val="E8692D"/>
          </a:solidFill>
          <a:ln/>
        </p:spPr>
        <p:txBody>
          <a:bodyPr/>
          <a:lstStyle/>
          <a:p>
            <a:endParaRPr lang="en-AU"/>
          </a:p>
        </p:txBody>
      </p:sp>
      <p:sp>
        <p:nvSpPr>
          <p:cNvPr id="27" name="Text 25"/>
          <p:cNvSpPr/>
          <p:nvPr/>
        </p:nvSpPr>
        <p:spPr>
          <a:xfrm>
            <a:off x="640080" y="6381552"/>
            <a:ext cx="2286000" cy="320040"/>
          </a:xfrm>
          <a:prstGeom prst="rect">
            <a:avLst/>
          </a:prstGeom>
          <a:noFill/>
          <a:ln/>
        </p:spPr>
        <p:txBody>
          <a:bodyPr wrap="square" lIns="0" tIns="0" rIns="0" bIns="0" rtlCol="0" anchor="ctr"/>
          <a:lstStyle/>
          <a:p>
            <a:pPr marL="0" indent="0">
              <a:buNone/>
            </a:pPr>
            <a:r>
              <a:rPr lang="en-US" sz="1000" dirty="0">
                <a:solidFill>
                  <a:srgbClr val="E8E8E8"/>
                </a:solidFill>
                <a:latin typeface="Poppins" pitchFamily="34" charset="0"/>
                <a:ea typeface="Poppins" pitchFamily="34" charset="-122"/>
                <a:cs typeface="Poppins" pitchFamily="34" charset="-120"/>
              </a:rPr>
              <a:t>Community Education</a:t>
            </a:r>
            <a:endParaRPr lang="en-US" sz="1000" dirty="0"/>
          </a:p>
        </p:txBody>
      </p:sp>
      <p:sp>
        <p:nvSpPr>
          <p:cNvPr id="28" name="Shape 26"/>
          <p:cNvSpPr/>
          <p:nvPr/>
        </p:nvSpPr>
        <p:spPr>
          <a:xfrm>
            <a:off x="3017520" y="6427272"/>
            <a:ext cx="3657600" cy="228600"/>
          </a:xfrm>
          <a:prstGeom prst="rect">
            <a:avLst/>
          </a:prstGeom>
          <a:solidFill>
            <a:srgbClr val="444444"/>
          </a:solidFill>
          <a:ln/>
        </p:spPr>
        <p:txBody>
          <a:bodyPr/>
          <a:lstStyle/>
          <a:p>
            <a:endParaRPr lang="en-AU"/>
          </a:p>
        </p:txBody>
      </p:sp>
      <p:sp>
        <p:nvSpPr>
          <p:cNvPr id="29" name="Shape 27"/>
          <p:cNvSpPr/>
          <p:nvPr/>
        </p:nvSpPr>
        <p:spPr>
          <a:xfrm>
            <a:off x="3017520" y="6427272"/>
            <a:ext cx="548640" cy="228600"/>
          </a:xfrm>
          <a:prstGeom prst="rect">
            <a:avLst/>
          </a:prstGeom>
          <a:solidFill>
            <a:srgbClr val="E8692D"/>
          </a:solidFill>
          <a:ln/>
        </p:spPr>
        <p:txBody>
          <a:bodyPr/>
          <a:lstStyle/>
          <a:p>
            <a:endParaRPr lang="en-AU"/>
          </a:p>
        </p:txBody>
      </p:sp>
      <p:sp>
        <p:nvSpPr>
          <p:cNvPr id="30" name="Text 28"/>
          <p:cNvSpPr/>
          <p:nvPr/>
        </p:nvSpPr>
        <p:spPr>
          <a:xfrm>
            <a:off x="640080" y="6884472"/>
            <a:ext cx="2286000" cy="320040"/>
          </a:xfrm>
          <a:prstGeom prst="rect">
            <a:avLst/>
          </a:prstGeom>
          <a:noFill/>
          <a:ln/>
        </p:spPr>
        <p:txBody>
          <a:bodyPr wrap="square" lIns="0" tIns="0" rIns="0" bIns="0" rtlCol="0" anchor="ctr"/>
          <a:lstStyle/>
          <a:p>
            <a:pPr marL="0" indent="0">
              <a:buNone/>
            </a:pPr>
            <a:r>
              <a:rPr lang="en-US" sz="1000" dirty="0">
                <a:solidFill>
                  <a:srgbClr val="E8E8E8"/>
                </a:solidFill>
                <a:latin typeface="Poppins" pitchFamily="34" charset="0"/>
                <a:ea typeface="Poppins" pitchFamily="34" charset="-122"/>
                <a:cs typeface="Poppins" pitchFamily="34" charset="-120"/>
              </a:rPr>
              <a:t>Administration</a:t>
            </a:r>
            <a:endParaRPr lang="en-US" sz="1000" dirty="0"/>
          </a:p>
        </p:txBody>
      </p:sp>
      <p:sp>
        <p:nvSpPr>
          <p:cNvPr id="31" name="Shape 29"/>
          <p:cNvSpPr/>
          <p:nvPr/>
        </p:nvSpPr>
        <p:spPr>
          <a:xfrm>
            <a:off x="3017520" y="6930192"/>
            <a:ext cx="3657600" cy="228600"/>
          </a:xfrm>
          <a:prstGeom prst="rect">
            <a:avLst/>
          </a:prstGeom>
          <a:solidFill>
            <a:srgbClr val="444444"/>
          </a:solidFill>
          <a:ln/>
        </p:spPr>
        <p:txBody>
          <a:bodyPr/>
          <a:lstStyle/>
          <a:p>
            <a:endParaRPr lang="en-AU"/>
          </a:p>
        </p:txBody>
      </p:sp>
      <p:sp>
        <p:nvSpPr>
          <p:cNvPr id="32" name="Shape 30"/>
          <p:cNvSpPr/>
          <p:nvPr/>
        </p:nvSpPr>
        <p:spPr>
          <a:xfrm>
            <a:off x="3017520" y="6930192"/>
            <a:ext cx="256032" cy="228600"/>
          </a:xfrm>
          <a:prstGeom prst="rect">
            <a:avLst/>
          </a:prstGeom>
          <a:solidFill>
            <a:srgbClr val="E8692D"/>
          </a:solidFill>
          <a:ln/>
        </p:spPr>
        <p:txBody>
          <a:bodyPr/>
          <a:lstStyle/>
          <a:p>
            <a:endParaRPr lang="en-AU"/>
          </a:p>
        </p:txBody>
      </p:sp>
      <p:sp>
        <p:nvSpPr>
          <p:cNvPr id="33" name="Text 31"/>
          <p:cNvSpPr/>
          <p:nvPr/>
        </p:nvSpPr>
        <p:spPr>
          <a:xfrm>
            <a:off x="640080" y="7387392"/>
            <a:ext cx="2286000" cy="320040"/>
          </a:xfrm>
          <a:prstGeom prst="rect">
            <a:avLst/>
          </a:prstGeom>
          <a:noFill/>
          <a:ln/>
        </p:spPr>
        <p:txBody>
          <a:bodyPr wrap="square" lIns="0" tIns="0" rIns="0" bIns="0" rtlCol="0" anchor="ctr"/>
          <a:lstStyle/>
          <a:p>
            <a:pPr marL="0" indent="0">
              <a:buNone/>
            </a:pPr>
            <a:r>
              <a:rPr lang="en-US" sz="1000" dirty="0">
                <a:solidFill>
                  <a:srgbClr val="E8E8E8"/>
                </a:solidFill>
                <a:latin typeface="Poppins" pitchFamily="34" charset="0"/>
                <a:ea typeface="Poppins" pitchFamily="34" charset="-122"/>
                <a:cs typeface="Poppins" pitchFamily="34" charset="-120"/>
              </a:rPr>
              <a:t>Fundraising Costs</a:t>
            </a:r>
            <a:endParaRPr lang="en-US" sz="1000" dirty="0"/>
          </a:p>
        </p:txBody>
      </p:sp>
      <p:sp>
        <p:nvSpPr>
          <p:cNvPr id="34" name="Shape 32"/>
          <p:cNvSpPr/>
          <p:nvPr/>
        </p:nvSpPr>
        <p:spPr>
          <a:xfrm>
            <a:off x="3017520" y="7433112"/>
            <a:ext cx="3657600" cy="228600"/>
          </a:xfrm>
          <a:prstGeom prst="rect">
            <a:avLst/>
          </a:prstGeom>
          <a:solidFill>
            <a:srgbClr val="444444"/>
          </a:solidFill>
          <a:ln/>
        </p:spPr>
        <p:txBody>
          <a:bodyPr/>
          <a:lstStyle/>
          <a:p>
            <a:endParaRPr lang="en-AU"/>
          </a:p>
        </p:txBody>
      </p:sp>
      <p:sp>
        <p:nvSpPr>
          <p:cNvPr id="35" name="Shape 33"/>
          <p:cNvSpPr/>
          <p:nvPr/>
        </p:nvSpPr>
        <p:spPr>
          <a:xfrm>
            <a:off x="3017520" y="7433112"/>
            <a:ext cx="146304" cy="228600"/>
          </a:xfrm>
          <a:prstGeom prst="rect">
            <a:avLst/>
          </a:prstGeom>
          <a:solidFill>
            <a:srgbClr val="E8692D"/>
          </a:solidFill>
          <a:ln/>
        </p:spPr>
        <p:txBody>
          <a:bodyPr/>
          <a:lstStyle/>
          <a:p>
            <a:endParaRPr lang="en-AU"/>
          </a:p>
        </p:txBody>
      </p:sp>
      <p:sp>
        <p:nvSpPr>
          <p:cNvPr id="36" name="Text 34"/>
          <p:cNvSpPr/>
          <p:nvPr/>
        </p:nvSpPr>
        <p:spPr>
          <a:xfrm>
            <a:off x="640080" y="8412480"/>
            <a:ext cx="5577840" cy="274320"/>
          </a:xfrm>
          <a:prstGeom prst="rect">
            <a:avLst/>
          </a:prstGeom>
          <a:noFill/>
          <a:ln/>
        </p:spPr>
        <p:txBody>
          <a:bodyPr wrap="square" lIns="0" tIns="0" rIns="0" bIns="0" rtlCol="0" anchor="ctr"/>
          <a:lstStyle/>
          <a:p>
            <a:pPr marL="0" indent="0">
              <a:buNone/>
            </a:pPr>
            <a:r>
              <a:rPr lang="en-US" sz="800" i="1" dirty="0">
                <a:solidFill>
                  <a:srgbClr val="E8E8E8"/>
                </a:solidFill>
                <a:latin typeface="Poppins" pitchFamily="34" charset="0"/>
                <a:ea typeface="Poppins" pitchFamily="34" charset="-122"/>
                <a:cs typeface="Poppins" pitchFamily="34" charset="-120"/>
              </a:rPr>
              <a:t>* Illustrative figures. Refer to audited financial statements for exact amounts.</a:t>
            </a:r>
            <a:endParaRPr lang="en-US" sz="800" dirty="0"/>
          </a:p>
        </p:txBody>
      </p:sp>
      <p:sp>
        <p:nvSpPr>
          <p:cNvPr id="37" name="Shape 35"/>
          <p:cNvSpPr/>
          <p:nvPr/>
        </p:nvSpPr>
        <p:spPr>
          <a:xfrm>
            <a:off x="0" y="8869680"/>
            <a:ext cx="6858000" cy="274320"/>
          </a:xfrm>
          <a:prstGeom prst="rect">
            <a:avLst/>
          </a:prstGeom>
          <a:solidFill>
            <a:srgbClr val="E8692D"/>
          </a:solidFill>
          <a:ln/>
        </p:spPr>
        <p:txBody>
          <a:bodyPr/>
          <a:lstStyle/>
          <a:p>
            <a:endParaRPr lang="en-AU"/>
          </a:p>
        </p:txBody>
      </p:sp>
      <p:pic>
        <p:nvPicPr>
          <p:cNvPr id="38" name="Picture 37">
            <a:extLst>
              <a:ext uri="{FF2B5EF4-FFF2-40B4-BE49-F238E27FC236}">
                <a16:creationId xmlns:a16="http://schemas.microsoft.com/office/drawing/2014/main" id="{BFB5A0DC-09C1-490D-B295-4E9C5C40EAE9}"/>
              </a:ext>
            </a:extLst>
          </p:cNvPr>
          <p:cNvPicPr>
            <a:picLocks noChangeAspect="1"/>
          </p:cNvPicPr>
          <p:nvPr/>
        </p:nvPicPr>
        <p:blipFill>
          <a:blip r:embed="rId3"/>
          <a:stretch>
            <a:fillRect/>
          </a:stretch>
        </p:blipFill>
        <p:spPr>
          <a:xfrm>
            <a:off x="5530397" y="241616"/>
            <a:ext cx="1081858" cy="108185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548640"/>
            <a:ext cx="5486400" cy="914400"/>
          </a:xfrm>
          <a:prstGeom prst="rect">
            <a:avLst/>
          </a:prstGeom>
          <a:noFill/>
          <a:ln/>
        </p:spPr>
        <p:txBody>
          <a:bodyPr wrap="square" lIns="0" tIns="0" rIns="0" bIns="0" rtlCol="0" anchor="ctr"/>
          <a:lstStyle/>
          <a:p>
            <a:pPr marL="0" indent="0">
              <a:lnSpc>
                <a:spcPct val="110000"/>
              </a:lnSpc>
              <a:buNone/>
            </a:pPr>
            <a:r>
              <a:rPr lang="en-US" sz="2600" b="1" kern="0" spc="200" dirty="0">
                <a:solidFill>
                  <a:srgbClr val="000000"/>
                </a:solidFill>
                <a:latin typeface="Poppins" pitchFamily="34" charset="0"/>
                <a:ea typeface="Poppins" pitchFamily="34" charset="-122"/>
                <a:cs typeface="Poppins" pitchFamily="34" charset="-120"/>
              </a:rPr>
              <a:t>OUR BOARD &amp;</a:t>
            </a:r>
            <a:endParaRPr lang="en-US" sz="2600" dirty="0"/>
          </a:p>
          <a:p>
            <a:pPr marL="0" indent="0">
              <a:lnSpc>
                <a:spcPct val="110000"/>
              </a:lnSpc>
              <a:buNone/>
            </a:pPr>
            <a:r>
              <a:rPr lang="en-US" sz="2600" b="1" kern="0" spc="200" dirty="0">
                <a:solidFill>
                  <a:srgbClr val="000000"/>
                </a:solidFill>
                <a:latin typeface="Poppins" pitchFamily="34" charset="0"/>
                <a:ea typeface="Poppins" pitchFamily="34" charset="-122"/>
                <a:cs typeface="Poppins" pitchFamily="34" charset="-120"/>
              </a:rPr>
              <a:t>GOVERNANCE</a:t>
            </a:r>
            <a:endParaRPr lang="en-US" sz="2600" dirty="0"/>
          </a:p>
        </p:txBody>
      </p:sp>
      <p:sp>
        <p:nvSpPr>
          <p:cNvPr id="3" name="Shape 1"/>
          <p:cNvSpPr/>
          <p:nvPr/>
        </p:nvSpPr>
        <p:spPr>
          <a:xfrm>
            <a:off x="640080" y="1508760"/>
            <a:ext cx="731520" cy="45720"/>
          </a:xfrm>
          <a:prstGeom prst="rect">
            <a:avLst/>
          </a:prstGeom>
          <a:solidFill>
            <a:srgbClr val="E8692D"/>
          </a:solidFill>
          <a:ln/>
        </p:spPr>
        <p:txBody>
          <a:bodyPr/>
          <a:lstStyle/>
          <a:p>
            <a:endParaRPr lang="en-AU"/>
          </a:p>
        </p:txBody>
      </p:sp>
      <p:sp>
        <p:nvSpPr>
          <p:cNvPr id="4" name="Text 2"/>
          <p:cNvSpPr/>
          <p:nvPr/>
        </p:nvSpPr>
        <p:spPr>
          <a:xfrm>
            <a:off x="640080" y="1828800"/>
            <a:ext cx="5577840" cy="822960"/>
          </a:xfrm>
          <a:prstGeom prst="rect">
            <a:avLst/>
          </a:prstGeom>
          <a:noFill/>
          <a:ln/>
        </p:spPr>
        <p:txBody>
          <a:bodyPr wrap="square" lIns="0" tIns="0" rIns="0" bIns="0" rtlCol="0" anchor="ctr"/>
          <a:lstStyle/>
          <a:p>
            <a:pPr marL="0" indent="0">
              <a:lnSpc>
                <a:spcPct val="150000"/>
              </a:lnSpc>
              <a:buNone/>
            </a:pPr>
            <a:r>
              <a:rPr lang="en-US" sz="1200" dirty="0">
                <a:solidFill>
                  <a:srgbClr val="333333"/>
                </a:solidFill>
                <a:latin typeface="Poppins" pitchFamily="34" charset="0"/>
                <a:ea typeface="Poppins" pitchFamily="34" charset="-122"/>
                <a:cs typeface="Poppins" pitchFamily="34" charset="-120"/>
              </a:rPr>
              <a:t>Our board comprises experienced professionals bringing expertise across business, finance, community development, and governance to guide the Foundation’s strategic direction.</a:t>
            </a:r>
            <a:endParaRPr lang="en-US" sz="1200" dirty="0"/>
          </a:p>
        </p:txBody>
      </p:sp>
      <p:sp>
        <p:nvSpPr>
          <p:cNvPr id="5" name="Shape 3"/>
          <p:cNvSpPr/>
          <p:nvPr/>
        </p:nvSpPr>
        <p:spPr>
          <a:xfrm>
            <a:off x="640080" y="2926080"/>
            <a:ext cx="2697480" cy="1371600"/>
          </a:xfrm>
          <a:prstGeom prst="rect">
            <a:avLst/>
          </a:prstGeom>
          <a:solidFill>
            <a:srgbClr val="F5F5F5"/>
          </a:solidFill>
          <a:ln/>
        </p:spPr>
        <p:txBody>
          <a:bodyPr/>
          <a:lstStyle/>
          <a:p>
            <a:endParaRPr lang="en-AU"/>
          </a:p>
        </p:txBody>
      </p:sp>
      <p:sp>
        <p:nvSpPr>
          <p:cNvPr id="6" name="Shape 4"/>
          <p:cNvSpPr/>
          <p:nvPr/>
        </p:nvSpPr>
        <p:spPr>
          <a:xfrm>
            <a:off x="914400" y="3200400"/>
            <a:ext cx="640080" cy="640080"/>
          </a:xfrm>
          <a:prstGeom prst="ellipse">
            <a:avLst/>
          </a:prstGeom>
          <a:solidFill>
            <a:srgbClr val="E8692D"/>
          </a:solidFill>
          <a:ln/>
        </p:spPr>
        <p:txBody>
          <a:bodyPr/>
          <a:lstStyle/>
          <a:p>
            <a:endParaRPr lang="en-AU"/>
          </a:p>
        </p:txBody>
      </p:sp>
      <p:sp>
        <p:nvSpPr>
          <p:cNvPr id="7" name="Text 5"/>
          <p:cNvSpPr/>
          <p:nvPr/>
        </p:nvSpPr>
        <p:spPr>
          <a:xfrm>
            <a:off x="914400" y="3200400"/>
            <a:ext cx="640080" cy="640080"/>
          </a:xfrm>
          <a:prstGeom prst="rect">
            <a:avLst/>
          </a:prstGeom>
          <a:noFill/>
          <a:ln/>
        </p:spPr>
        <p:txBody>
          <a:bodyPr wrap="square" lIns="0" tIns="0" rIns="0" bIns="0" rtlCol="0" anchor="ctr"/>
          <a:lstStyle/>
          <a:p>
            <a:pPr marL="0" indent="0" algn="ctr">
              <a:buNone/>
            </a:pPr>
            <a:r>
              <a:rPr lang="en-US" sz="1800" b="1" dirty="0">
                <a:solidFill>
                  <a:srgbClr val="FFFFFF"/>
                </a:solidFill>
                <a:latin typeface="Poppins" pitchFamily="34" charset="0"/>
                <a:ea typeface="Poppins" pitchFamily="34" charset="-122"/>
                <a:cs typeface="Poppins" pitchFamily="34" charset="-120"/>
              </a:rPr>
              <a:t>M</a:t>
            </a:r>
            <a:endParaRPr lang="en-US" sz="1800" dirty="0"/>
          </a:p>
        </p:txBody>
      </p:sp>
      <p:sp>
        <p:nvSpPr>
          <p:cNvPr id="8" name="Text 6"/>
          <p:cNvSpPr/>
          <p:nvPr/>
        </p:nvSpPr>
        <p:spPr>
          <a:xfrm>
            <a:off x="1737360" y="3246120"/>
            <a:ext cx="1371600" cy="320040"/>
          </a:xfrm>
          <a:prstGeom prst="rect">
            <a:avLst/>
          </a:prstGeom>
          <a:noFill/>
          <a:ln/>
        </p:spPr>
        <p:txBody>
          <a:bodyPr wrap="square" lIns="0" tIns="0" rIns="0" bIns="0" rtlCol="0" anchor="ctr"/>
          <a:lstStyle/>
          <a:p>
            <a:pPr marL="0" indent="0">
              <a:buNone/>
            </a:pPr>
            <a:r>
              <a:rPr lang="en-US" sz="1100" b="1" dirty="0">
                <a:solidFill>
                  <a:srgbClr val="000000"/>
                </a:solidFill>
                <a:latin typeface="Poppins" pitchFamily="34" charset="0"/>
                <a:ea typeface="Poppins" pitchFamily="34" charset="-122"/>
                <a:cs typeface="Poppins" pitchFamily="34" charset="-120"/>
              </a:rPr>
              <a:t>Marina Pullin</a:t>
            </a:r>
            <a:endParaRPr lang="en-US" sz="1100" dirty="0"/>
          </a:p>
        </p:txBody>
      </p:sp>
      <p:sp>
        <p:nvSpPr>
          <p:cNvPr id="9" name="Text 7"/>
          <p:cNvSpPr/>
          <p:nvPr/>
        </p:nvSpPr>
        <p:spPr>
          <a:xfrm>
            <a:off x="1737360" y="3611880"/>
            <a:ext cx="1371600" cy="320040"/>
          </a:xfrm>
          <a:prstGeom prst="rect">
            <a:avLst/>
          </a:prstGeom>
          <a:noFill/>
          <a:ln/>
        </p:spPr>
        <p:txBody>
          <a:bodyPr wrap="square" lIns="0" tIns="0" rIns="0" bIns="0" rtlCol="0" anchor="ctr"/>
          <a:lstStyle/>
          <a:p>
            <a:pPr marL="0" indent="0">
              <a:buNone/>
            </a:pPr>
            <a:r>
              <a:rPr lang="en-US" sz="900" dirty="0">
                <a:solidFill>
                  <a:srgbClr val="E8692D"/>
                </a:solidFill>
                <a:latin typeface="Poppins" pitchFamily="34" charset="0"/>
                <a:ea typeface="Poppins" pitchFamily="34" charset="-122"/>
                <a:cs typeface="Poppins" pitchFamily="34" charset="-120"/>
              </a:rPr>
              <a:t>Chairperson &amp; Founder</a:t>
            </a:r>
            <a:endParaRPr lang="en-US" sz="900" dirty="0"/>
          </a:p>
        </p:txBody>
      </p:sp>
      <p:sp>
        <p:nvSpPr>
          <p:cNvPr id="10" name="Shape 8"/>
          <p:cNvSpPr/>
          <p:nvPr/>
        </p:nvSpPr>
        <p:spPr>
          <a:xfrm>
            <a:off x="3520440" y="2926080"/>
            <a:ext cx="2697480" cy="1371600"/>
          </a:xfrm>
          <a:prstGeom prst="rect">
            <a:avLst/>
          </a:prstGeom>
          <a:solidFill>
            <a:srgbClr val="F5F5F5"/>
          </a:solidFill>
          <a:ln/>
        </p:spPr>
        <p:txBody>
          <a:bodyPr/>
          <a:lstStyle/>
          <a:p>
            <a:endParaRPr lang="en-AU"/>
          </a:p>
        </p:txBody>
      </p:sp>
      <p:sp>
        <p:nvSpPr>
          <p:cNvPr id="11" name="Shape 9"/>
          <p:cNvSpPr/>
          <p:nvPr/>
        </p:nvSpPr>
        <p:spPr>
          <a:xfrm>
            <a:off x="3794760" y="3200400"/>
            <a:ext cx="640080" cy="640080"/>
          </a:xfrm>
          <a:prstGeom prst="ellipse">
            <a:avLst/>
          </a:prstGeom>
          <a:solidFill>
            <a:srgbClr val="E8692D"/>
          </a:solidFill>
          <a:ln/>
        </p:spPr>
        <p:txBody>
          <a:bodyPr/>
          <a:lstStyle/>
          <a:p>
            <a:endParaRPr lang="en-AU"/>
          </a:p>
        </p:txBody>
      </p:sp>
      <p:sp>
        <p:nvSpPr>
          <p:cNvPr id="12" name="Text 10"/>
          <p:cNvSpPr/>
          <p:nvPr/>
        </p:nvSpPr>
        <p:spPr>
          <a:xfrm>
            <a:off x="3794760" y="3200400"/>
            <a:ext cx="640080" cy="640080"/>
          </a:xfrm>
          <a:prstGeom prst="rect">
            <a:avLst/>
          </a:prstGeom>
          <a:noFill/>
          <a:ln/>
        </p:spPr>
        <p:txBody>
          <a:bodyPr wrap="square" lIns="0" tIns="0" rIns="0" bIns="0" rtlCol="0" anchor="ctr"/>
          <a:lstStyle/>
          <a:p>
            <a:pPr marL="0" indent="0" algn="ctr">
              <a:buNone/>
            </a:pPr>
            <a:r>
              <a:rPr lang="en-US" sz="1800" b="1" dirty="0">
                <a:solidFill>
                  <a:srgbClr val="FFFFFF"/>
                </a:solidFill>
                <a:latin typeface="Poppins" pitchFamily="34" charset="0"/>
                <a:ea typeface="Poppins" pitchFamily="34" charset="-122"/>
                <a:cs typeface="Poppins" pitchFamily="34" charset="-120"/>
              </a:rPr>
              <a:t>A</a:t>
            </a:r>
            <a:endParaRPr lang="en-US" sz="1800" dirty="0"/>
          </a:p>
        </p:txBody>
      </p:sp>
      <p:sp>
        <p:nvSpPr>
          <p:cNvPr id="13" name="Text 11"/>
          <p:cNvSpPr/>
          <p:nvPr/>
        </p:nvSpPr>
        <p:spPr>
          <a:xfrm>
            <a:off x="4617720" y="3246120"/>
            <a:ext cx="1371600" cy="320040"/>
          </a:xfrm>
          <a:prstGeom prst="rect">
            <a:avLst/>
          </a:prstGeom>
          <a:noFill/>
          <a:ln/>
        </p:spPr>
        <p:txBody>
          <a:bodyPr wrap="square" lIns="0" tIns="0" rIns="0" bIns="0" rtlCol="0" anchor="ctr"/>
          <a:lstStyle/>
          <a:p>
            <a:pPr marL="0" indent="0">
              <a:buNone/>
            </a:pPr>
            <a:r>
              <a:rPr lang="en-US" sz="1100" b="1" dirty="0">
                <a:solidFill>
                  <a:srgbClr val="000000"/>
                </a:solidFill>
                <a:latin typeface="Poppins" pitchFamily="34" charset="0"/>
                <a:ea typeface="Poppins" pitchFamily="34" charset="-122"/>
                <a:cs typeface="Poppins" pitchFamily="34" charset="-120"/>
              </a:rPr>
              <a:t>Alex Conway</a:t>
            </a:r>
            <a:endParaRPr lang="en-US" sz="1100" dirty="0"/>
          </a:p>
        </p:txBody>
      </p:sp>
      <p:sp>
        <p:nvSpPr>
          <p:cNvPr id="14" name="Text 12"/>
          <p:cNvSpPr/>
          <p:nvPr/>
        </p:nvSpPr>
        <p:spPr>
          <a:xfrm>
            <a:off x="4617720" y="3611880"/>
            <a:ext cx="1371600" cy="320040"/>
          </a:xfrm>
          <a:prstGeom prst="rect">
            <a:avLst/>
          </a:prstGeom>
          <a:noFill/>
          <a:ln/>
        </p:spPr>
        <p:txBody>
          <a:bodyPr wrap="square" lIns="0" tIns="0" rIns="0" bIns="0" rtlCol="0" anchor="ctr"/>
          <a:lstStyle/>
          <a:p>
            <a:pPr marL="0" indent="0">
              <a:buNone/>
            </a:pPr>
            <a:r>
              <a:rPr lang="en-US" sz="900" dirty="0">
                <a:solidFill>
                  <a:srgbClr val="E8692D"/>
                </a:solidFill>
                <a:latin typeface="Poppins" pitchFamily="34" charset="0"/>
                <a:ea typeface="Poppins" pitchFamily="34" charset="-122"/>
                <a:cs typeface="Poppins" pitchFamily="34" charset="-120"/>
              </a:rPr>
              <a:t>Deputy Chairperson</a:t>
            </a:r>
            <a:endParaRPr lang="en-US" sz="900" dirty="0"/>
          </a:p>
        </p:txBody>
      </p:sp>
      <p:sp>
        <p:nvSpPr>
          <p:cNvPr id="15" name="Shape 13"/>
          <p:cNvSpPr/>
          <p:nvPr/>
        </p:nvSpPr>
        <p:spPr>
          <a:xfrm>
            <a:off x="640080" y="4572000"/>
            <a:ext cx="2697480" cy="1371600"/>
          </a:xfrm>
          <a:prstGeom prst="rect">
            <a:avLst/>
          </a:prstGeom>
          <a:solidFill>
            <a:srgbClr val="F5F5F5"/>
          </a:solidFill>
          <a:ln/>
        </p:spPr>
        <p:txBody>
          <a:bodyPr/>
          <a:lstStyle/>
          <a:p>
            <a:endParaRPr lang="en-AU"/>
          </a:p>
        </p:txBody>
      </p:sp>
      <p:sp>
        <p:nvSpPr>
          <p:cNvPr id="16" name="Shape 14"/>
          <p:cNvSpPr/>
          <p:nvPr/>
        </p:nvSpPr>
        <p:spPr>
          <a:xfrm>
            <a:off x="914400" y="4846320"/>
            <a:ext cx="640080" cy="640080"/>
          </a:xfrm>
          <a:prstGeom prst="ellipse">
            <a:avLst/>
          </a:prstGeom>
          <a:solidFill>
            <a:srgbClr val="E8692D"/>
          </a:solidFill>
          <a:ln/>
        </p:spPr>
        <p:txBody>
          <a:bodyPr/>
          <a:lstStyle/>
          <a:p>
            <a:endParaRPr lang="en-AU"/>
          </a:p>
        </p:txBody>
      </p:sp>
      <p:sp>
        <p:nvSpPr>
          <p:cNvPr id="17" name="Text 15"/>
          <p:cNvSpPr/>
          <p:nvPr/>
        </p:nvSpPr>
        <p:spPr>
          <a:xfrm>
            <a:off x="914400" y="4846320"/>
            <a:ext cx="640080" cy="640080"/>
          </a:xfrm>
          <a:prstGeom prst="rect">
            <a:avLst/>
          </a:prstGeom>
          <a:noFill/>
          <a:ln/>
        </p:spPr>
        <p:txBody>
          <a:bodyPr wrap="square" lIns="0" tIns="0" rIns="0" bIns="0" rtlCol="0" anchor="ctr"/>
          <a:lstStyle/>
          <a:p>
            <a:pPr marL="0" indent="0" algn="ctr">
              <a:buNone/>
            </a:pPr>
            <a:r>
              <a:rPr lang="en-US" sz="1800" b="1" dirty="0">
                <a:solidFill>
                  <a:srgbClr val="FFFFFF"/>
                </a:solidFill>
                <a:latin typeface="Poppins" pitchFamily="34" charset="0"/>
                <a:ea typeface="Poppins" pitchFamily="34" charset="-122"/>
                <a:cs typeface="Poppins" pitchFamily="34" charset="-120"/>
              </a:rPr>
              <a:t>R</a:t>
            </a:r>
            <a:endParaRPr lang="en-US" sz="1800" dirty="0"/>
          </a:p>
        </p:txBody>
      </p:sp>
      <p:sp>
        <p:nvSpPr>
          <p:cNvPr id="18" name="Text 16"/>
          <p:cNvSpPr/>
          <p:nvPr/>
        </p:nvSpPr>
        <p:spPr>
          <a:xfrm>
            <a:off x="1737360" y="4892040"/>
            <a:ext cx="1371600" cy="320040"/>
          </a:xfrm>
          <a:prstGeom prst="rect">
            <a:avLst/>
          </a:prstGeom>
          <a:noFill/>
          <a:ln/>
        </p:spPr>
        <p:txBody>
          <a:bodyPr wrap="square" lIns="0" tIns="0" rIns="0" bIns="0" rtlCol="0" anchor="ctr"/>
          <a:lstStyle/>
          <a:p>
            <a:pPr marL="0" indent="0">
              <a:buNone/>
            </a:pPr>
            <a:r>
              <a:rPr lang="en-US" sz="1100" b="1" dirty="0">
                <a:solidFill>
                  <a:srgbClr val="000000"/>
                </a:solidFill>
                <a:latin typeface="Poppins" pitchFamily="34" charset="0"/>
                <a:ea typeface="Poppins" pitchFamily="34" charset="-122"/>
                <a:cs typeface="Poppins" pitchFamily="34" charset="-120"/>
              </a:rPr>
              <a:t>Rhia Daniel</a:t>
            </a:r>
            <a:endParaRPr lang="en-US" sz="1100" dirty="0"/>
          </a:p>
        </p:txBody>
      </p:sp>
      <p:sp>
        <p:nvSpPr>
          <p:cNvPr id="19" name="Text 17"/>
          <p:cNvSpPr/>
          <p:nvPr/>
        </p:nvSpPr>
        <p:spPr>
          <a:xfrm>
            <a:off x="1737360" y="5257800"/>
            <a:ext cx="1371600" cy="320040"/>
          </a:xfrm>
          <a:prstGeom prst="rect">
            <a:avLst/>
          </a:prstGeom>
          <a:noFill/>
          <a:ln/>
        </p:spPr>
        <p:txBody>
          <a:bodyPr wrap="square" lIns="0" tIns="0" rIns="0" bIns="0" rtlCol="0" anchor="ctr"/>
          <a:lstStyle/>
          <a:p>
            <a:pPr marL="0" indent="0">
              <a:buNone/>
            </a:pPr>
            <a:r>
              <a:rPr lang="en-US" sz="900" dirty="0">
                <a:solidFill>
                  <a:srgbClr val="E8692D"/>
                </a:solidFill>
                <a:latin typeface="Poppins" pitchFamily="34" charset="0"/>
                <a:ea typeface="Poppins" pitchFamily="34" charset="-122"/>
                <a:cs typeface="Poppins" pitchFamily="34" charset="-120"/>
              </a:rPr>
              <a:t>Communications Director</a:t>
            </a:r>
            <a:endParaRPr lang="en-US" sz="900" dirty="0"/>
          </a:p>
        </p:txBody>
      </p:sp>
      <p:sp>
        <p:nvSpPr>
          <p:cNvPr id="20" name="Shape 18"/>
          <p:cNvSpPr/>
          <p:nvPr/>
        </p:nvSpPr>
        <p:spPr>
          <a:xfrm>
            <a:off x="3520440" y="4572000"/>
            <a:ext cx="2697480" cy="1371600"/>
          </a:xfrm>
          <a:prstGeom prst="rect">
            <a:avLst/>
          </a:prstGeom>
          <a:solidFill>
            <a:srgbClr val="F5F5F5"/>
          </a:solidFill>
          <a:ln/>
        </p:spPr>
        <p:txBody>
          <a:bodyPr/>
          <a:lstStyle/>
          <a:p>
            <a:endParaRPr lang="en-AU"/>
          </a:p>
        </p:txBody>
      </p:sp>
      <p:sp>
        <p:nvSpPr>
          <p:cNvPr id="21" name="Shape 19"/>
          <p:cNvSpPr/>
          <p:nvPr/>
        </p:nvSpPr>
        <p:spPr>
          <a:xfrm>
            <a:off x="3794760" y="4846320"/>
            <a:ext cx="640080" cy="640080"/>
          </a:xfrm>
          <a:prstGeom prst="ellipse">
            <a:avLst/>
          </a:prstGeom>
          <a:solidFill>
            <a:srgbClr val="E8692D"/>
          </a:solidFill>
          <a:ln/>
        </p:spPr>
        <p:txBody>
          <a:bodyPr/>
          <a:lstStyle/>
          <a:p>
            <a:endParaRPr lang="en-AU"/>
          </a:p>
        </p:txBody>
      </p:sp>
      <p:sp>
        <p:nvSpPr>
          <p:cNvPr id="22" name="Text 20"/>
          <p:cNvSpPr/>
          <p:nvPr/>
        </p:nvSpPr>
        <p:spPr>
          <a:xfrm>
            <a:off x="3794760" y="4846320"/>
            <a:ext cx="640080" cy="640080"/>
          </a:xfrm>
          <a:prstGeom prst="rect">
            <a:avLst/>
          </a:prstGeom>
          <a:noFill/>
          <a:ln/>
        </p:spPr>
        <p:txBody>
          <a:bodyPr wrap="square" lIns="0" tIns="0" rIns="0" bIns="0" rtlCol="0" anchor="ctr"/>
          <a:lstStyle/>
          <a:p>
            <a:pPr marL="0" indent="0" algn="ctr">
              <a:buNone/>
            </a:pPr>
            <a:r>
              <a:rPr lang="en-US" sz="1800" b="1" dirty="0">
                <a:solidFill>
                  <a:srgbClr val="FFFFFF"/>
                </a:solidFill>
                <a:latin typeface="Poppins" pitchFamily="34" charset="0"/>
                <a:ea typeface="Poppins" pitchFamily="34" charset="-122"/>
                <a:cs typeface="Poppins" pitchFamily="34" charset="-120"/>
              </a:rPr>
              <a:t>V</a:t>
            </a:r>
            <a:endParaRPr lang="en-US" sz="1800" dirty="0"/>
          </a:p>
        </p:txBody>
      </p:sp>
      <p:sp>
        <p:nvSpPr>
          <p:cNvPr id="23" name="Text 21"/>
          <p:cNvSpPr/>
          <p:nvPr/>
        </p:nvSpPr>
        <p:spPr>
          <a:xfrm>
            <a:off x="4617720" y="4892040"/>
            <a:ext cx="1371600" cy="320040"/>
          </a:xfrm>
          <a:prstGeom prst="rect">
            <a:avLst/>
          </a:prstGeom>
          <a:noFill/>
          <a:ln/>
        </p:spPr>
        <p:txBody>
          <a:bodyPr wrap="square" lIns="0" tIns="0" rIns="0" bIns="0" rtlCol="0" anchor="ctr"/>
          <a:lstStyle/>
          <a:p>
            <a:pPr marL="0" indent="0">
              <a:buNone/>
            </a:pPr>
            <a:r>
              <a:rPr lang="en-US" sz="1100" b="1" dirty="0">
                <a:solidFill>
                  <a:srgbClr val="000000"/>
                </a:solidFill>
                <a:latin typeface="Poppins" pitchFamily="34" charset="0"/>
                <a:ea typeface="Poppins" pitchFamily="34" charset="-122"/>
                <a:cs typeface="Poppins" pitchFamily="34" charset="-120"/>
              </a:rPr>
              <a:t>Victoria Kardasis</a:t>
            </a:r>
            <a:endParaRPr lang="en-US" sz="1100" dirty="0"/>
          </a:p>
        </p:txBody>
      </p:sp>
      <p:sp>
        <p:nvSpPr>
          <p:cNvPr id="24" name="Text 22"/>
          <p:cNvSpPr/>
          <p:nvPr/>
        </p:nvSpPr>
        <p:spPr>
          <a:xfrm>
            <a:off x="4617720" y="5257800"/>
            <a:ext cx="1371600" cy="320040"/>
          </a:xfrm>
          <a:prstGeom prst="rect">
            <a:avLst/>
          </a:prstGeom>
          <a:noFill/>
          <a:ln/>
        </p:spPr>
        <p:txBody>
          <a:bodyPr wrap="square" lIns="0" tIns="0" rIns="0" bIns="0" rtlCol="0" anchor="ctr"/>
          <a:lstStyle/>
          <a:p>
            <a:pPr marL="0" indent="0">
              <a:buNone/>
            </a:pPr>
            <a:r>
              <a:rPr lang="en-US" sz="900" dirty="0">
                <a:solidFill>
                  <a:srgbClr val="E8692D"/>
                </a:solidFill>
                <a:latin typeface="Poppins" pitchFamily="34" charset="0"/>
                <a:ea typeface="Poppins" pitchFamily="34" charset="-122"/>
                <a:cs typeface="Poppins" pitchFamily="34" charset="-120"/>
              </a:rPr>
              <a:t>Grants &amp; Fundraising Director</a:t>
            </a:r>
            <a:endParaRPr lang="en-US" sz="900" dirty="0"/>
          </a:p>
        </p:txBody>
      </p:sp>
      <p:sp>
        <p:nvSpPr>
          <p:cNvPr id="25" name="Shape 23"/>
          <p:cNvSpPr/>
          <p:nvPr/>
        </p:nvSpPr>
        <p:spPr>
          <a:xfrm>
            <a:off x="640080" y="6217920"/>
            <a:ext cx="2697480" cy="1371600"/>
          </a:xfrm>
          <a:prstGeom prst="rect">
            <a:avLst/>
          </a:prstGeom>
          <a:solidFill>
            <a:srgbClr val="F5F5F5"/>
          </a:solidFill>
          <a:ln/>
        </p:spPr>
        <p:txBody>
          <a:bodyPr/>
          <a:lstStyle/>
          <a:p>
            <a:endParaRPr lang="en-AU"/>
          </a:p>
        </p:txBody>
      </p:sp>
      <p:sp>
        <p:nvSpPr>
          <p:cNvPr id="26" name="Shape 24"/>
          <p:cNvSpPr/>
          <p:nvPr/>
        </p:nvSpPr>
        <p:spPr>
          <a:xfrm>
            <a:off x="914400" y="6492240"/>
            <a:ext cx="640080" cy="640080"/>
          </a:xfrm>
          <a:prstGeom prst="ellipse">
            <a:avLst/>
          </a:prstGeom>
          <a:solidFill>
            <a:srgbClr val="E8692D"/>
          </a:solidFill>
          <a:ln/>
        </p:spPr>
        <p:txBody>
          <a:bodyPr/>
          <a:lstStyle/>
          <a:p>
            <a:endParaRPr lang="en-AU"/>
          </a:p>
        </p:txBody>
      </p:sp>
      <p:sp>
        <p:nvSpPr>
          <p:cNvPr id="27" name="Text 25"/>
          <p:cNvSpPr/>
          <p:nvPr/>
        </p:nvSpPr>
        <p:spPr>
          <a:xfrm>
            <a:off x="914400" y="6492240"/>
            <a:ext cx="640080" cy="640080"/>
          </a:xfrm>
          <a:prstGeom prst="rect">
            <a:avLst/>
          </a:prstGeom>
          <a:noFill/>
          <a:ln/>
        </p:spPr>
        <p:txBody>
          <a:bodyPr wrap="square" lIns="0" tIns="0" rIns="0" bIns="0" rtlCol="0" anchor="ctr"/>
          <a:lstStyle/>
          <a:p>
            <a:pPr marL="0" indent="0" algn="ctr">
              <a:buNone/>
            </a:pPr>
            <a:r>
              <a:rPr lang="en-US" sz="1800" b="1" dirty="0">
                <a:solidFill>
                  <a:srgbClr val="FFFFFF"/>
                </a:solidFill>
                <a:latin typeface="Poppins" pitchFamily="34" charset="0"/>
                <a:ea typeface="Poppins" pitchFamily="34" charset="-122"/>
                <a:cs typeface="Poppins" pitchFamily="34" charset="-120"/>
              </a:rPr>
              <a:t>P</a:t>
            </a:r>
            <a:endParaRPr lang="en-US" sz="1800" dirty="0"/>
          </a:p>
        </p:txBody>
      </p:sp>
      <p:sp>
        <p:nvSpPr>
          <p:cNvPr id="28" name="Text 26"/>
          <p:cNvSpPr/>
          <p:nvPr/>
        </p:nvSpPr>
        <p:spPr>
          <a:xfrm>
            <a:off x="1737360" y="6537960"/>
            <a:ext cx="1371600" cy="320040"/>
          </a:xfrm>
          <a:prstGeom prst="rect">
            <a:avLst/>
          </a:prstGeom>
          <a:noFill/>
          <a:ln/>
        </p:spPr>
        <p:txBody>
          <a:bodyPr wrap="square" lIns="0" tIns="0" rIns="0" bIns="0" rtlCol="0" anchor="ctr"/>
          <a:lstStyle/>
          <a:p>
            <a:pPr marL="0" indent="0">
              <a:buNone/>
            </a:pPr>
            <a:r>
              <a:rPr lang="en-US" sz="1100" b="1" dirty="0">
                <a:solidFill>
                  <a:srgbClr val="000000"/>
                </a:solidFill>
                <a:latin typeface="Poppins" pitchFamily="34" charset="0"/>
                <a:ea typeface="Poppins" pitchFamily="34" charset="-122"/>
                <a:cs typeface="Poppins" pitchFamily="34" charset="-120"/>
              </a:rPr>
              <a:t>Peter Habel</a:t>
            </a:r>
            <a:endParaRPr lang="en-US" sz="1100" dirty="0"/>
          </a:p>
        </p:txBody>
      </p:sp>
      <p:sp>
        <p:nvSpPr>
          <p:cNvPr id="29" name="Text 27"/>
          <p:cNvSpPr/>
          <p:nvPr/>
        </p:nvSpPr>
        <p:spPr>
          <a:xfrm>
            <a:off x="1737360" y="6903720"/>
            <a:ext cx="1371600" cy="320040"/>
          </a:xfrm>
          <a:prstGeom prst="rect">
            <a:avLst/>
          </a:prstGeom>
          <a:noFill/>
          <a:ln/>
        </p:spPr>
        <p:txBody>
          <a:bodyPr wrap="square" lIns="0" tIns="0" rIns="0" bIns="0" rtlCol="0" anchor="ctr"/>
          <a:lstStyle/>
          <a:p>
            <a:pPr marL="0" indent="0">
              <a:buNone/>
            </a:pPr>
            <a:r>
              <a:rPr lang="en-US" sz="900" dirty="0">
                <a:solidFill>
                  <a:srgbClr val="E8692D"/>
                </a:solidFill>
                <a:latin typeface="Poppins" pitchFamily="34" charset="0"/>
                <a:ea typeface="Poppins" pitchFamily="34" charset="-122"/>
                <a:cs typeface="Poppins" pitchFamily="34" charset="-120"/>
              </a:rPr>
              <a:t>Community Projects Director</a:t>
            </a:r>
            <a:endParaRPr lang="en-US" sz="900" dirty="0"/>
          </a:p>
        </p:txBody>
      </p:sp>
      <p:sp>
        <p:nvSpPr>
          <p:cNvPr id="30" name="Shape 28"/>
          <p:cNvSpPr/>
          <p:nvPr/>
        </p:nvSpPr>
        <p:spPr>
          <a:xfrm>
            <a:off x="3520440" y="6217920"/>
            <a:ext cx="2697480" cy="1371600"/>
          </a:xfrm>
          <a:prstGeom prst="rect">
            <a:avLst/>
          </a:prstGeom>
          <a:solidFill>
            <a:srgbClr val="F5F5F5"/>
          </a:solidFill>
          <a:ln/>
        </p:spPr>
        <p:txBody>
          <a:bodyPr/>
          <a:lstStyle/>
          <a:p>
            <a:endParaRPr lang="en-AU"/>
          </a:p>
        </p:txBody>
      </p:sp>
      <p:sp>
        <p:nvSpPr>
          <p:cNvPr id="31" name="Shape 29"/>
          <p:cNvSpPr/>
          <p:nvPr/>
        </p:nvSpPr>
        <p:spPr>
          <a:xfrm>
            <a:off x="3794760" y="6492240"/>
            <a:ext cx="640080" cy="640080"/>
          </a:xfrm>
          <a:prstGeom prst="ellipse">
            <a:avLst/>
          </a:prstGeom>
          <a:solidFill>
            <a:srgbClr val="E8692D"/>
          </a:solidFill>
          <a:ln/>
        </p:spPr>
        <p:txBody>
          <a:bodyPr/>
          <a:lstStyle/>
          <a:p>
            <a:endParaRPr lang="en-AU"/>
          </a:p>
        </p:txBody>
      </p:sp>
      <p:sp>
        <p:nvSpPr>
          <p:cNvPr id="32" name="Text 30"/>
          <p:cNvSpPr/>
          <p:nvPr/>
        </p:nvSpPr>
        <p:spPr>
          <a:xfrm>
            <a:off x="3794760" y="6492240"/>
            <a:ext cx="640080" cy="640080"/>
          </a:xfrm>
          <a:prstGeom prst="rect">
            <a:avLst/>
          </a:prstGeom>
          <a:noFill/>
          <a:ln/>
        </p:spPr>
        <p:txBody>
          <a:bodyPr wrap="square" lIns="0" tIns="0" rIns="0" bIns="0" rtlCol="0" anchor="ctr"/>
          <a:lstStyle/>
          <a:p>
            <a:pPr marL="0" indent="0" algn="ctr">
              <a:buNone/>
            </a:pPr>
            <a:r>
              <a:rPr lang="en-US" sz="1800" b="1" dirty="0">
                <a:solidFill>
                  <a:srgbClr val="FFFFFF"/>
                </a:solidFill>
                <a:latin typeface="Poppins" pitchFamily="34" charset="0"/>
                <a:ea typeface="Poppins" pitchFamily="34" charset="-122"/>
                <a:cs typeface="Poppins" pitchFamily="34" charset="-120"/>
              </a:rPr>
              <a:t>S</a:t>
            </a:r>
            <a:endParaRPr lang="en-US" sz="1800" dirty="0"/>
          </a:p>
        </p:txBody>
      </p:sp>
      <p:sp>
        <p:nvSpPr>
          <p:cNvPr id="33" name="Text 31"/>
          <p:cNvSpPr/>
          <p:nvPr/>
        </p:nvSpPr>
        <p:spPr>
          <a:xfrm>
            <a:off x="4617720" y="6537960"/>
            <a:ext cx="1371600" cy="320040"/>
          </a:xfrm>
          <a:prstGeom prst="rect">
            <a:avLst/>
          </a:prstGeom>
          <a:noFill/>
          <a:ln/>
        </p:spPr>
        <p:txBody>
          <a:bodyPr wrap="square" lIns="0" tIns="0" rIns="0" bIns="0" rtlCol="0" anchor="ctr"/>
          <a:lstStyle/>
          <a:p>
            <a:pPr marL="0" indent="0">
              <a:buNone/>
            </a:pPr>
            <a:r>
              <a:rPr lang="en-US" sz="1100" b="1" dirty="0">
                <a:solidFill>
                  <a:srgbClr val="000000"/>
                </a:solidFill>
                <a:latin typeface="Poppins" pitchFamily="34" charset="0"/>
                <a:ea typeface="Poppins" pitchFamily="34" charset="-122"/>
                <a:cs typeface="Poppins" pitchFamily="34" charset="-120"/>
              </a:rPr>
              <a:t>Sharon Nelson</a:t>
            </a:r>
            <a:endParaRPr lang="en-US" sz="1100" dirty="0"/>
          </a:p>
        </p:txBody>
      </p:sp>
      <p:sp>
        <p:nvSpPr>
          <p:cNvPr id="34" name="Text 32"/>
          <p:cNvSpPr/>
          <p:nvPr/>
        </p:nvSpPr>
        <p:spPr>
          <a:xfrm>
            <a:off x="4617720" y="6903720"/>
            <a:ext cx="1371600" cy="320040"/>
          </a:xfrm>
          <a:prstGeom prst="rect">
            <a:avLst/>
          </a:prstGeom>
          <a:noFill/>
          <a:ln/>
        </p:spPr>
        <p:txBody>
          <a:bodyPr wrap="square" lIns="0" tIns="0" rIns="0" bIns="0" rtlCol="0" anchor="ctr"/>
          <a:lstStyle/>
          <a:p>
            <a:pPr marL="0" indent="0">
              <a:buNone/>
            </a:pPr>
            <a:r>
              <a:rPr lang="en-US" sz="900" dirty="0">
                <a:solidFill>
                  <a:srgbClr val="E8692D"/>
                </a:solidFill>
                <a:latin typeface="Poppins" pitchFamily="34" charset="0"/>
                <a:ea typeface="Poppins" pitchFamily="34" charset="-122"/>
                <a:cs typeface="Poppins" pitchFamily="34" charset="-120"/>
              </a:rPr>
              <a:t>Expert Advisor</a:t>
            </a:r>
            <a:endParaRPr lang="en-US" sz="900" dirty="0"/>
          </a:p>
        </p:txBody>
      </p:sp>
      <p:sp>
        <p:nvSpPr>
          <p:cNvPr id="35" name="Shape 33"/>
          <p:cNvSpPr/>
          <p:nvPr/>
        </p:nvSpPr>
        <p:spPr>
          <a:xfrm>
            <a:off x="590349" y="7772400"/>
            <a:ext cx="5577840" cy="822960"/>
          </a:xfrm>
          <a:prstGeom prst="rect">
            <a:avLst/>
          </a:prstGeom>
          <a:solidFill>
            <a:srgbClr val="2A2A2A"/>
          </a:solidFill>
          <a:ln/>
        </p:spPr>
        <p:txBody>
          <a:bodyPr/>
          <a:lstStyle/>
          <a:p>
            <a:endParaRPr lang="en-AU"/>
          </a:p>
        </p:txBody>
      </p:sp>
      <p:sp>
        <p:nvSpPr>
          <p:cNvPr id="36" name="Text 34"/>
          <p:cNvSpPr/>
          <p:nvPr/>
        </p:nvSpPr>
        <p:spPr>
          <a:xfrm>
            <a:off x="864669" y="7863840"/>
            <a:ext cx="5029200" cy="640080"/>
          </a:xfrm>
          <a:prstGeom prst="rect">
            <a:avLst/>
          </a:prstGeom>
          <a:noFill/>
          <a:ln/>
        </p:spPr>
        <p:txBody>
          <a:bodyPr wrap="square" lIns="0" tIns="0" rIns="0" bIns="0" rtlCol="0" anchor="ctr"/>
          <a:lstStyle/>
          <a:p>
            <a:pPr marL="0" indent="0">
              <a:lnSpc>
                <a:spcPct val="140000"/>
              </a:lnSpc>
              <a:buNone/>
            </a:pPr>
            <a:r>
              <a:rPr lang="en-US" sz="1000" i="1" dirty="0">
                <a:solidFill>
                  <a:srgbClr val="E8E8E8"/>
                </a:solidFill>
                <a:latin typeface="Poppins" pitchFamily="34" charset="0"/>
                <a:ea typeface="Poppins" pitchFamily="34" charset="-122"/>
                <a:cs typeface="Poppins" pitchFamily="34" charset="-120"/>
              </a:rPr>
              <a:t>The Foundation operates with integrity, sound judgement, and a strong commitment to delivering positive outcomes for the communities we serve.</a:t>
            </a:r>
            <a:endParaRPr lang="en-US" sz="1000" dirty="0"/>
          </a:p>
        </p:txBody>
      </p:sp>
      <p:pic>
        <p:nvPicPr>
          <p:cNvPr id="38" name="Picture 37">
            <a:extLst>
              <a:ext uri="{FF2B5EF4-FFF2-40B4-BE49-F238E27FC236}">
                <a16:creationId xmlns:a16="http://schemas.microsoft.com/office/drawing/2014/main" id="{FB8B3739-3A6A-E501-EA37-5440C675F480}"/>
              </a:ext>
            </a:extLst>
          </p:cNvPr>
          <p:cNvPicPr>
            <a:picLocks noChangeAspect="1"/>
          </p:cNvPicPr>
          <p:nvPr/>
        </p:nvPicPr>
        <p:blipFill>
          <a:blip r:embed="rId3"/>
          <a:stretch>
            <a:fillRect/>
          </a:stretch>
        </p:blipFill>
        <p:spPr>
          <a:xfrm>
            <a:off x="4587240" y="681768"/>
            <a:ext cx="1835520" cy="73420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2A2A2A"/>
        </a:solidFill>
        <a:effectLst/>
      </p:bgPr>
    </p:bg>
    <p:spTree>
      <p:nvGrpSpPr>
        <p:cNvPr id="1" name=""/>
        <p:cNvGrpSpPr/>
        <p:nvPr/>
      </p:nvGrpSpPr>
      <p:grpSpPr>
        <a:xfrm>
          <a:off x="0" y="0"/>
          <a:ext cx="0" cy="0"/>
          <a:chOff x="0" y="0"/>
          <a:chExt cx="0" cy="0"/>
        </a:xfrm>
      </p:grpSpPr>
      <p:pic>
        <p:nvPicPr>
          <p:cNvPr id="2" name="Image 0" descr="/agent/turn1/workspace/images/sunrise-over-adelaide-city-skyline-with-warm-orang_2026-06-01T04-57-17_image_DAS_0.jpg"/>
          <p:cNvPicPr>
            <a:picLocks noChangeAspect="1"/>
          </p:cNvPicPr>
          <p:nvPr/>
        </p:nvPicPr>
        <p:blipFill>
          <a:blip r:embed="rId3"/>
          <a:srcRect t="34444" b="34444"/>
          <a:stretch/>
        </p:blipFill>
        <p:spPr>
          <a:xfrm>
            <a:off x="0" y="0"/>
            <a:ext cx="6858000" cy="3200400"/>
          </a:xfrm>
          <a:prstGeom prst="rect">
            <a:avLst/>
          </a:prstGeom>
        </p:spPr>
      </p:pic>
      <p:sp>
        <p:nvSpPr>
          <p:cNvPr id="3" name="Shape 0"/>
          <p:cNvSpPr/>
          <p:nvPr/>
        </p:nvSpPr>
        <p:spPr>
          <a:xfrm>
            <a:off x="0" y="1828800"/>
            <a:ext cx="6858000" cy="1371600"/>
          </a:xfrm>
          <a:prstGeom prst="rect">
            <a:avLst/>
          </a:prstGeom>
          <a:solidFill>
            <a:srgbClr val="2A2A2A">
              <a:alpha val="60000"/>
            </a:srgbClr>
          </a:solidFill>
          <a:ln/>
        </p:spPr>
        <p:txBody>
          <a:bodyPr/>
          <a:lstStyle/>
          <a:p>
            <a:endParaRPr lang="en-AU"/>
          </a:p>
        </p:txBody>
      </p:sp>
      <p:sp>
        <p:nvSpPr>
          <p:cNvPr id="4" name="Text 1"/>
          <p:cNvSpPr/>
          <p:nvPr/>
        </p:nvSpPr>
        <p:spPr>
          <a:xfrm>
            <a:off x="640080" y="1920240"/>
            <a:ext cx="5486400" cy="1097280"/>
          </a:xfrm>
          <a:prstGeom prst="rect">
            <a:avLst/>
          </a:prstGeom>
          <a:noFill/>
          <a:ln/>
        </p:spPr>
        <p:txBody>
          <a:bodyPr wrap="square" lIns="0" tIns="0" rIns="0" bIns="0" rtlCol="0" anchor="ctr"/>
          <a:lstStyle/>
          <a:p>
            <a:pPr marL="0" indent="0">
              <a:lnSpc>
                <a:spcPct val="110000"/>
              </a:lnSpc>
              <a:buNone/>
            </a:pPr>
            <a:r>
              <a:rPr lang="en-US" sz="2800" b="1" kern="0" spc="200" dirty="0">
                <a:solidFill>
                  <a:srgbClr val="FFFFFF"/>
                </a:solidFill>
                <a:latin typeface="Poppins" pitchFamily="34" charset="0"/>
                <a:ea typeface="Poppins" pitchFamily="34" charset="-122"/>
                <a:cs typeface="Poppins" pitchFamily="34" charset="-120"/>
              </a:rPr>
              <a:t>LOOKING</a:t>
            </a:r>
            <a:endParaRPr lang="en-US" sz="2800" dirty="0"/>
          </a:p>
          <a:p>
            <a:pPr marL="0" indent="0">
              <a:lnSpc>
                <a:spcPct val="110000"/>
              </a:lnSpc>
              <a:buNone/>
            </a:pPr>
            <a:r>
              <a:rPr lang="en-US" sz="2800" b="1" kern="0" spc="200" dirty="0">
                <a:solidFill>
                  <a:srgbClr val="FFFFFF"/>
                </a:solidFill>
                <a:latin typeface="Poppins" pitchFamily="34" charset="0"/>
                <a:ea typeface="Poppins" pitchFamily="34" charset="-122"/>
                <a:cs typeface="Poppins" pitchFamily="34" charset="-120"/>
              </a:rPr>
              <a:t>AHEAD</a:t>
            </a:r>
            <a:endParaRPr lang="en-US" sz="2800" dirty="0"/>
          </a:p>
        </p:txBody>
      </p:sp>
      <p:sp>
        <p:nvSpPr>
          <p:cNvPr id="5" name="Text 2"/>
          <p:cNvSpPr/>
          <p:nvPr/>
        </p:nvSpPr>
        <p:spPr>
          <a:xfrm>
            <a:off x="640080" y="3474720"/>
            <a:ext cx="5486400" cy="365760"/>
          </a:xfrm>
          <a:prstGeom prst="rect">
            <a:avLst/>
          </a:prstGeom>
          <a:noFill/>
          <a:ln/>
        </p:spPr>
        <p:txBody>
          <a:bodyPr wrap="square" lIns="0" tIns="0" rIns="0" bIns="0" rtlCol="0" anchor="ctr"/>
          <a:lstStyle/>
          <a:p>
            <a:pPr marL="0" indent="0">
              <a:buNone/>
            </a:pPr>
            <a:r>
              <a:rPr lang="en-US" sz="1200" b="1" kern="0" spc="200" dirty="0">
                <a:solidFill>
                  <a:srgbClr val="E8692D"/>
                </a:solidFill>
                <a:latin typeface="Poppins" pitchFamily="34" charset="0"/>
                <a:ea typeface="Poppins" pitchFamily="34" charset="-122"/>
                <a:cs typeface="Poppins" pitchFamily="34" charset="-120"/>
              </a:rPr>
              <a:t>2025 – 2026 PRIORITIES</a:t>
            </a:r>
            <a:endParaRPr lang="en-US" sz="1200" dirty="0"/>
          </a:p>
        </p:txBody>
      </p:sp>
      <p:sp>
        <p:nvSpPr>
          <p:cNvPr id="6" name="Shape 3"/>
          <p:cNvSpPr/>
          <p:nvPr/>
        </p:nvSpPr>
        <p:spPr>
          <a:xfrm>
            <a:off x="640080" y="4206240"/>
            <a:ext cx="365760" cy="365760"/>
          </a:xfrm>
          <a:prstGeom prst="ellipse">
            <a:avLst/>
          </a:prstGeom>
          <a:solidFill>
            <a:srgbClr val="E8692D"/>
          </a:solidFill>
          <a:ln/>
        </p:spPr>
        <p:txBody>
          <a:bodyPr/>
          <a:lstStyle/>
          <a:p>
            <a:endParaRPr lang="en-AU"/>
          </a:p>
        </p:txBody>
      </p:sp>
      <p:sp>
        <p:nvSpPr>
          <p:cNvPr id="7" name="Text 4"/>
          <p:cNvSpPr/>
          <p:nvPr/>
        </p:nvSpPr>
        <p:spPr>
          <a:xfrm>
            <a:off x="640080" y="4206240"/>
            <a:ext cx="365760" cy="365760"/>
          </a:xfrm>
          <a:prstGeom prst="rect">
            <a:avLst/>
          </a:prstGeom>
          <a:noFill/>
          <a:ln/>
        </p:spPr>
        <p:txBody>
          <a:bodyPr wrap="square" lIns="0" tIns="0" rIns="0" bIns="0" rtlCol="0" anchor="ctr"/>
          <a:lstStyle/>
          <a:p>
            <a:pPr marL="0" indent="0" algn="ctr">
              <a:buNone/>
            </a:pPr>
            <a:r>
              <a:rPr lang="en-US" sz="1200" b="1" dirty="0">
                <a:solidFill>
                  <a:srgbClr val="FFFFFF"/>
                </a:solidFill>
                <a:latin typeface="Poppins" pitchFamily="34" charset="0"/>
                <a:ea typeface="Poppins" pitchFamily="34" charset="-122"/>
                <a:cs typeface="Poppins" pitchFamily="34" charset="-120"/>
              </a:rPr>
              <a:t>1</a:t>
            </a:r>
            <a:endParaRPr lang="en-US" sz="1200" dirty="0"/>
          </a:p>
        </p:txBody>
      </p:sp>
      <p:sp>
        <p:nvSpPr>
          <p:cNvPr id="8" name="Text 5"/>
          <p:cNvSpPr/>
          <p:nvPr/>
        </p:nvSpPr>
        <p:spPr>
          <a:xfrm>
            <a:off x="1188720" y="4114800"/>
            <a:ext cx="5029200" cy="320040"/>
          </a:xfrm>
          <a:prstGeom prst="rect">
            <a:avLst/>
          </a:prstGeom>
          <a:noFill/>
          <a:ln/>
        </p:spPr>
        <p:txBody>
          <a:bodyPr wrap="square" lIns="0" tIns="0" rIns="0" bIns="0" rtlCol="0" anchor="ctr"/>
          <a:lstStyle/>
          <a:p>
            <a:pPr marL="0" indent="0">
              <a:buNone/>
            </a:pPr>
            <a:r>
              <a:rPr lang="en-US" sz="1200" b="1" dirty="0">
                <a:solidFill>
                  <a:srgbClr val="FFFFFF"/>
                </a:solidFill>
                <a:latin typeface="Poppins" pitchFamily="34" charset="0"/>
                <a:ea typeface="Poppins" pitchFamily="34" charset="-122"/>
                <a:cs typeface="Poppins" pitchFamily="34" charset="-120"/>
              </a:rPr>
              <a:t>Launch Men’s Learning Circles</a:t>
            </a:r>
            <a:endParaRPr lang="en-US" sz="1200" dirty="0"/>
          </a:p>
        </p:txBody>
      </p:sp>
      <p:sp>
        <p:nvSpPr>
          <p:cNvPr id="9" name="Text 6"/>
          <p:cNvSpPr/>
          <p:nvPr/>
        </p:nvSpPr>
        <p:spPr>
          <a:xfrm>
            <a:off x="1188720" y="4480560"/>
            <a:ext cx="5029200" cy="365760"/>
          </a:xfrm>
          <a:prstGeom prst="rect">
            <a:avLst/>
          </a:prstGeom>
          <a:noFill/>
          <a:ln/>
        </p:spPr>
        <p:txBody>
          <a:bodyPr wrap="square" lIns="0" tIns="0" rIns="0" bIns="0" rtlCol="0" anchor="ctr"/>
          <a:lstStyle/>
          <a:p>
            <a:pPr marL="0" indent="0">
              <a:lnSpc>
                <a:spcPct val="120000"/>
              </a:lnSpc>
              <a:buNone/>
            </a:pPr>
            <a:r>
              <a:rPr lang="en-US" sz="1000" dirty="0">
                <a:solidFill>
                  <a:srgbClr val="E8E8E8"/>
                </a:solidFill>
                <a:latin typeface="Poppins" pitchFamily="34" charset="0"/>
                <a:ea typeface="Poppins" pitchFamily="34" charset="-122"/>
                <a:cs typeface="Poppins" pitchFamily="34" charset="-120"/>
              </a:rPr>
              <a:t>Roll out our inaugural men’s education program across South Australia in 2026</a:t>
            </a:r>
            <a:endParaRPr lang="en-US" sz="1000" dirty="0"/>
          </a:p>
        </p:txBody>
      </p:sp>
      <p:sp>
        <p:nvSpPr>
          <p:cNvPr id="10" name="Shape 7"/>
          <p:cNvSpPr/>
          <p:nvPr/>
        </p:nvSpPr>
        <p:spPr>
          <a:xfrm>
            <a:off x="640080" y="5120640"/>
            <a:ext cx="365760" cy="365760"/>
          </a:xfrm>
          <a:prstGeom prst="ellipse">
            <a:avLst/>
          </a:prstGeom>
          <a:solidFill>
            <a:srgbClr val="E8692D"/>
          </a:solidFill>
          <a:ln/>
        </p:spPr>
        <p:txBody>
          <a:bodyPr/>
          <a:lstStyle/>
          <a:p>
            <a:endParaRPr lang="en-AU"/>
          </a:p>
        </p:txBody>
      </p:sp>
      <p:sp>
        <p:nvSpPr>
          <p:cNvPr id="11" name="Text 8"/>
          <p:cNvSpPr/>
          <p:nvPr/>
        </p:nvSpPr>
        <p:spPr>
          <a:xfrm>
            <a:off x="640080" y="5120640"/>
            <a:ext cx="365760" cy="365760"/>
          </a:xfrm>
          <a:prstGeom prst="rect">
            <a:avLst/>
          </a:prstGeom>
          <a:noFill/>
          <a:ln/>
        </p:spPr>
        <p:txBody>
          <a:bodyPr wrap="square" lIns="0" tIns="0" rIns="0" bIns="0" rtlCol="0" anchor="ctr"/>
          <a:lstStyle/>
          <a:p>
            <a:pPr marL="0" indent="0" algn="ctr">
              <a:buNone/>
            </a:pPr>
            <a:r>
              <a:rPr lang="en-US" sz="1200" b="1" dirty="0">
                <a:solidFill>
                  <a:srgbClr val="FFFFFF"/>
                </a:solidFill>
                <a:latin typeface="Poppins" pitchFamily="34" charset="0"/>
                <a:ea typeface="Poppins" pitchFamily="34" charset="-122"/>
                <a:cs typeface="Poppins" pitchFamily="34" charset="-120"/>
              </a:rPr>
              <a:t>2</a:t>
            </a:r>
            <a:endParaRPr lang="en-US" sz="1200" dirty="0"/>
          </a:p>
        </p:txBody>
      </p:sp>
      <p:sp>
        <p:nvSpPr>
          <p:cNvPr id="12" name="Text 9"/>
          <p:cNvSpPr/>
          <p:nvPr/>
        </p:nvSpPr>
        <p:spPr>
          <a:xfrm>
            <a:off x="1188720" y="5029200"/>
            <a:ext cx="5029200" cy="320040"/>
          </a:xfrm>
          <a:prstGeom prst="rect">
            <a:avLst/>
          </a:prstGeom>
          <a:noFill/>
          <a:ln/>
        </p:spPr>
        <p:txBody>
          <a:bodyPr wrap="square" lIns="0" tIns="0" rIns="0" bIns="0" rtlCol="0" anchor="ctr"/>
          <a:lstStyle/>
          <a:p>
            <a:pPr marL="0" indent="0">
              <a:buNone/>
            </a:pPr>
            <a:r>
              <a:rPr lang="en-US" sz="1200" b="1" dirty="0">
                <a:solidFill>
                  <a:srgbClr val="FFFFFF"/>
                </a:solidFill>
                <a:latin typeface="Poppins" pitchFamily="34" charset="0"/>
                <a:ea typeface="Poppins" pitchFamily="34" charset="-122"/>
                <a:cs typeface="Poppins" pitchFamily="34" charset="-120"/>
              </a:rPr>
              <a:t>Expand National Reach</a:t>
            </a:r>
            <a:endParaRPr lang="en-US" sz="1200" dirty="0"/>
          </a:p>
        </p:txBody>
      </p:sp>
      <p:sp>
        <p:nvSpPr>
          <p:cNvPr id="13" name="Text 10"/>
          <p:cNvSpPr/>
          <p:nvPr/>
        </p:nvSpPr>
        <p:spPr>
          <a:xfrm>
            <a:off x="1188720" y="5394960"/>
            <a:ext cx="5029200" cy="365760"/>
          </a:xfrm>
          <a:prstGeom prst="rect">
            <a:avLst/>
          </a:prstGeom>
          <a:noFill/>
          <a:ln/>
        </p:spPr>
        <p:txBody>
          <a:bodyPr wrap="square" lIns="0" tIns="0" rIns="0" bIns="0" rtlCol="0" anchor="ctr"/>
          <a:lstStyle/>
          <a:p>
            <a:pPr marL="0" indent="0">
              <a:lnSpc>
                <a:spcPct val="120000"/>
              </a:lnSpc>
              <a:buNone/>
            </a:pPr>
            <a:r>
              <a:rPr lang="en-US" sz="1000" dirty="0">
                <a:solidFill>
                  <a:srgbClr val="E8E8E8"/>
                </a:solidFill>
                <a:latin typeface="Poppins" pitchFamily="34" charset="0"/>
                <a:ea typeface="Poppins" pitchFamily="34" charset="-122"/>
                <a:cs typeface="Poppins" pitchFamily="34" charset="-120"/>
              </a:rPr>
              <a:t>Grow the Hunt for a Hero Awards to engage more communities across all states</a:t>
            </a:r>
            <a:endParaRPr lang="en-US" sz="1000" dirty="0"/>
          </a:p>
        </p:txBody>
      </p:sp>
      <p:sp>
        <p:nvSpPr>
          <p:cNvPr id="14" name="Shape 11"/>
          <p:cNvSpPr/>
          <p:nvPr/>
        </p:nvSpPr>
        <p:spPr>
          <a:xfrm>
            <a:off x="640080" y="6035040"/>
            <a:ext cx="365760" cy="365760"/>
          </a:xfrm>
          <a:prstGeom prst="ellipse">
            <a:avLst/>
          </a:prstGeom>
          <a:solidFill>
            <a:srgbClr val="E8692D"/>
          </a:solidFill>
          <a:ln/>
        </p:spPr>
        <p:txBody>
          <a:bodyPr/>
          <a:lstStyle/>
          <a:p>
            <a:endParaRPr lang="en-AU"/>
          </a:p>
        </p:txBody>
      </p:sp>
      <p:sp>
        <p:nvSpPr>
          <p:cNvPr id="15" name="Text 12"/>
          <p:cNvSpPr/>
          <p:nvPr/>
        </p:nvSpPr>
        <p:spPr>
          <a:xfrm>
            <a:off x="640080" y="6035040"/>
            <a:ext cx="365760" cy="365760"/>
          </a:xfrm>
          <a:prstGeom prst="rect">
            <a:avLst/>
          </a:prstGeom>
          <a:noFill/>
          <a:ln/>
        </p:spPr>
        <p:txBody>
          <a:bodyPr wrap="square" lIns="0" tIns="0" rIns="0" bIns="0" rtlCol="0" anchor="ctr"/>
          <a:lstStyle/>
          <a:p>
            <a:pPr marL="0" indent="0" algn="ctr">
              <a:buNone/>
            </a:pPr>
            <a:r>
              <a:rPr lang="en-US" sz="1200" b="1" dirty="0">
                <a:solidFill>
                  <a:srgbClr val="FFFFFF"/>
                </a:solidFill>
                <a:latin typeface="Poppins" pitchFamily="34" charset="0"/>
                <a:ea typeface="Poppins" pitchFamily="34" charset="-122"/>
                <a:cs typeface="Poppins" pitchFamily="34" charset="-120"/>
              </a:rPr>
              <a:t>3</a:t>
            </a:r>
            <a:endParaRPr lang="en-US" sz="1200" dirty="0"/>
          </a:p>
        </p:txBody>
      </p:sp>
      <p:sp>
        <p:nvSpPr>
          <p:cNvPr id="16" name="Text 13"/>
          <p:cNvSpPr/>
          <p:nvPr/>
        </p:nvSpPr>
        <p:spPr>
          <a:xfrm>
            <a:off x="1188720" y="5943600"/>
            <a:ext cx="5029200" cy="320040"/>
          </a:xfrm>
          <a:prstGeom prst="rect">
            <a:avLst/>
          </a:prstGeom>
          <a:noFill/>
          <a:ln/>
        </p:spPr>
        <p:txBody>
          <a:bodyPr wrap="square" lIns="0" tIns="0" rIns="0" bIns="0" rtlCol="0" anchor="ctr"/>
          <a:lstStyle/>
          <a:p>
            <a:pPr marL="0" indent="0">
              <a:buNone/>
            </a:pPr>
            <a:r>
              <a:rPr lang="en-US" sz="1200" b="1" dirty="0">
                <a:solidFill>
                  <a:srgbClr val="FFFFFF"/>
                </a:solidFill>
                <a:latin typeface="Poppins" pitchFamily="34" charset="0"/>
                <a:ea typeface="Poppins" pitchFamily="34" charset="-122"/>
                <a:cs typeface="Poppins" pitchFamily="34" charset="-120"/>
              </a:rPr>
              <a:t>Strengthen Partnerships</a:t>
            </a:r>
            <a:endParaRPr lang="en-US" sz="1200" dirty="0"/>
          </a:p>
        </p:txBody>
      </p:sp>
      <p:sp>
        <p:nvSpPr>
          <p:cNvPr id="17" name="Text 14"/>
          <p:cNvSpPr/>
          <p:nvPr/>
        </p:nvSpPr>
        <p:spPr>
          <a:xfrm>
            <a:off x="1188720" y="6309360"/>
            <a:ext cx="5029200" cy="365760"/>
          </a:xfrm>
          <a:prstGeom prst="rect">
            <a:avLst/>
          </a:prstGeom>
          <a:noFill/>
          <a:ln/>
        </p:spPr>
        <p:txBody>
          <a:bodyPr wrap="square" lIns="0" tIns="0" rIns="0" bIns="0" rtlCol="0" anchor="ctr"/>
          <a:lstStyle/>
          <a:p>
            <a:pPr marL="0" indent="0">
              <a:lnSpc>
                <a:spcPct val="120000"/>
              </a:lnSpc>
              <a:buNone/>
            </a:pPr>
            <a:r>
              <a:rPr lang="en-US" sz="1000" dirty="0">
                <a:solidFill>
                  <a:srgbClr val="E8E8E8"/>
                </a:solidFill>
                <a:latin typeface="Poppins" pitchFamily="34" charset="0"/>
                <a:ea typeface="Poppins" pitchFamily="34" charset="-122"/>
                <a:cs typeface="Poppins" pitchFamily="34" charset="-120"/>
              </a:rPr>
              <a:t>Deepen relationships with government, corporate, and community organisations</a:t>
            </a:r>
            <a:endParaRPr lang="en-US" sz="1000" dirty="0"/>
          </a:p>
        </p:txBody>
      </p:sp>
      <p:sp>
        <p:nvSpPr>
          <p:cNvPr id="18" name="Shape 15"/>
          <p:cNvSpPr/>
          <p:nvPr/>
        </p:nvSpPr>
        <p:spPr>
          <a:xfrm>
            <a:off x="640080" y="6949440"/>
            <a:ext cx="365760" cy="365760"/>
          </a:xfrm>
          <a:prstGeom prst="ellipse">
            <a:avLst/>
          </a:prstGeom>
          <a:solidFill>
            <a:srgbClr val="E8692D"/>
          </a:solidFill>
          <a:ln/>
        </p:spPr>
        <p:txBody>
          <a:bodyPr/>
          <a:lstStyle/>
          <a:p>
            <a:endParaRPr lang="en-AU"/>
          </a:p>
        </p:txBody>
      </p:sp>
      <p:sp>
        <p:nvSpPr>
          <p:cNvPr id="19" name="Text 16"/>
          <p:cNvSpPr/>
          <p:nvPr/>
        </p:nvSpPr>
        <p:spPr>
          <a:xfrm>
            <a:off x="640080" y="6949440"/>
            <a:ext cx="365760" cy="365760"/>
          </a:xfrm>
          <a:prstGeom prst="rect">
            <a:avLst/>
          </a:prstGeom>
          <a:noFill/>
          <a:ln/>
        </p:spPr>
        <p:txBody>
          <a:bodyPr wrap="square" lIns="0" tIns="0" rIns="0" bIns="0" rtlCol="0" anchor="ctr"/>
          <a:lstStyle/>
          <a:p>
            <a:pPr marL="0" indent="0" algn="ctr">
              <a:buNone/>
            </a:pPr>
            <a:r>
              <a:rPr lang="en-US" sz="1200" b="1" dirty="0">
                <a:solidFill>
                  <a:srgbClr val="FFFFFF"/>
                </a:solidFill>
                <a:latin typeface="Poppins" pitchFamily="34" charset="0"/>
                <a:ea typeface="Poppins" pitchFamily="34" charset="-122"/>
                <a:cs typeface="Poppins" pitchFamily="34" charset="-120"/>
              </a:rPr>
              <a:t>4</a:t>
            </a:r>
            <a:endParaRPr lang="en-US" sz="1200" dirty="0"/>
          </a:p>
        </p:txBody>
      </p:sp>
      <p:sp>
        <p:nvSpPr>
          <p:cNvPr id="20" name="Text 17"/>
          <p:cNvSpPr/>
          <p:nvPr/>
        </p:nvSpPr>
        <p:spPr>
          <a:xfrm>
            <a:off x="1188720" y="6858000"/>
            <a:ext cx="5029200" cy="320040"/>
          </a:xfrm>
          <a:prstGeom prst="rect">
            <a:avLst/>
          </a:prstGeom>
          <a:noFill/>
          <a:ln/>
        </p:spPr>
        <p:txBody>
          <a:bodyPr wrap="square" lIns="0" tIns="0" rIns="0" bIns="0" rtlCol="0" anchor="ctr"/>
          <a:lstStyle/>
          <a:p>
            <a:pPr marL="0" indent="0">
              <a:buNone/>
            </a:pPr>
            <a:r>
              <a:rPr lang="en-US" sz="1200" b="1" dirty="0">
                <a:solidFill>
                  <a:srgbClr val="FFFFFF"/>
                </a:solidFill>
                <a:latin typeface="Poppins" pitchFamily="34" charset="0"/>
                <a:ea typeface="Poppins" pitchFamily="34" charset="-122"/>
                <a:cs typeface="Poppins" pitchFamily="34" charset="-120"/>
              </a:rPr>
              <a:t>Increase Fundraising</a:t>
            </a:r>
            <a:endParaRPr lang="en-US" sz="1200" dirty="0"/>
          </a:p>
        </p:txBody>
      </p:sp>
      <p:sp>
        <p:nvSpPr>
          <p:cNvPr id="21" name="Text 18"/>
          <p:cNvSpPr/>
          <p:nvPr/>
        </p:nvSpPr>
        <p:spPr>
          <a:xfrm>
            <a:off x="1188720" y="7223760"/>
            <a:ext cx="5029200" cy="365760"/>
          </a:xfrm>
          <a:prstGeom prst="rect">
            <a:avLst/>
          </a:prstGeom>
          <a:noFill/>
          <a:ln/>
        </p:spPr>
        <p:txBody>
          <a:bodyPr wrap="square" lIns="0" tIns="0" rIns="0" bIns="0" rtlCol="0" anchor="ctr"/>
          <a:lstStyle/>
          <a:p>
            <a:pPr marL="0" indent="0">
              <a:lnSpc>
                <a:spcPct val="120000"/>
              </a:lnSpc>
              <a:buNone/>
            </a:pPr>
            <a:r>
              <a:rPr lang="en-US" sz="1000" dirty="0">
                <a:solidFill>
                  <a:srgbClr val="E8E8E8"/>
                </a:solidFill>
                <a:latin typeface="Poppins" pitchFamily="34" charset="0"/>
                <a:ea typeface="Poppins" pitchFamily="34" charset="-122"/>
                <a:cs typeface="Poppins" pitchFamily="34" charset="-120"/>
              </a:rPr>
              <a:t>Diversify revenue streams and grow our supporter base for long-term sustainability</a:t>
            </a:r>
            <a:endParaRPr lang="en-US" sz="1000" dirty="0"/>
          </a:p>
        </p:txBody>
      </p:sp>
      <p:sp>
        <p:nvSpPr>
          <p:cNvPr id="22" name="Shape 19"/>
          <p:cNvSpPr/>
          <p:nvPr/>
        </p:nvSpPr>
        <p:spPr>
          <a:xfrm>
            <a:off x="640080" y="7863840"/>
            <a:ext cx="365760" cy="365760"/>
          </a:xfrm>
          <a:prstGeom prst="ellipse">
            <a:avLst/>
          </a:prstGeom>
          <a:solidFill>
            <a:srgbClr val="E8692D"/>
          </a:solidFill>
          <a:ln/>
        </p:spPr>
        <p:txBody>
          <a:bodyPr/>
          <a:lstStyle/>
          <a:p>
            <a:endParaRPr lang="en-AU"/>
          </a:p>
        </p:txBody>
      </p:sp>
      <p:sp>
        <p:nvSpPr>
          <p:cNvPr id="23" name="Text 20"/>
          <p:cNvSpPr/>
          <p:nvPr/>
        </p:nvSpPr>
        <p:spPr>
          <a:xfrm>
            <a:off x="640080" y="7863840"/>
            <a:ext cx="365760" cy="365760"/>
          </a:xfrm>
          <a:prstGeom prst="rect">
            <a:avLst/>
          </a:prstGeom>
          <a:noFill/>
          <a:ln/>
        </p:spPr>
        <p:txBody>
          <a:bodyPr wrap="square" lIns="0" tIns="0" rIns="0" bIns="0" rtlCol="0" anchor="ctr"/>
          <a:lstStyle/>
          <a:p>
            <a:pPr marL="0" indent="0" algn="ctr">
              <a:buNone/>
            </a:pPr>
            <a:r>
              <a:rPr lang="en-US" sz="1200" b="1" dirty="0">
                <a:solidFill>
                  <a:srgbClr val="FFFFFF"/>
                </a:solidFill>
                <a:latin typeface="Poppins" pitchFamily="34" charset="0"/>
                <a:ea typeface="Poppins" pitchFamily="34" charset="-122"/>
                <a:cs typeface="Poppins" pitchFamily="34" charset="-120"/>
              </a:rPr>
              <a:t>5</a:t>
            </a:r>
            <a:endParaRPr lang="en-US" sz="1200" dirty="0"/>
          </a:p>
        </p:txBody>
      </p:sp>
      <p:sp>
        <p:nvSpPr>
          <p:cNvPr id="24" name="Text 21"/>
          <p:cNvSpPr/>
          <p:nvPr/>
        </p:nvSpPr>
        <p:spPr>
          <a:xfrm>
            <a:off x="1188720" y="7772400"/>
            <a:ext cx="5029200" cy="320040"/>
          </a:xfrm>
          <a:prstGeom prst="rect">
            <a:avLst/>
          </a:prstGeom>
          <a:noFill/>
          <a:ln/>
        </p:spPr>
        <p:txBody>
          <a:bodyPr wrap="square" lIns="0" tIns="0" rIns="0" bIns="0" rtlCol="0" anchor="ctr"/>
          <a:lstStyle/>
          <a:p>
            <a:pPr marL="0" indent="0">
              <a:buNone/>
            </a:pPr>
            <a:r>
              <a:rPr lang="en-US" sz="1200" b="1" dirty="0">
                <a:solidFill>
                  <a:srgbClr val="FFFFFF"/>
                </a:solidFill>
                <a:latin typeface="Poppins" pitchFamily="34" charset="0"/>
                <a:ea typeface="Poppins" pitchFamily="34" charset="-122"/>
                <a:cs typeface="Poppins" pitchFamily="34" charset="-120"/>
              </a:rPr>
              <a:t>Digital Engagement</a:t>
            </a:r>
            <a:endParaRPr lang="en-US" sz="1200" dirty="0"/>
          </a:p>
        </p:txBody>
      </p:sp>
      <p:sp>
        <p:nvSpPr>
          <p:cNvPr id="25" name="Text 22"/>
          <p:cNvSpPr/>
          <p:nvPr/>
        </p:nvSpPr>
        <p:spPr>
          <a:xfrm>
            <a:off x="1188720" y="8138160"/>
            <a:ext cx="5029200" cy="365760"/>
          </a:xfrm>
          <a:prstGeom prst="rect">
            <a:avLst/>
          </a:prstGeom>
          <a:noFill/>
          <a:ln/>
        </p:spPr>
        <p:txBody>
          <a:bodyPr wrap="square" lIns="0" tIns="0" rIns="0" bIns="0" rtlCol="0" anchor="ctr"/>
          <a:lstStyle/>
          <a:p>
            <a:pPr marL="0" indent="0">
              <a:lnSpc>
                <a:spcPct val="120000"/>
              </a:lnSpc>
              <a:buNone/>
            </a:pPr>
            <a:r>
              <a:rPr lang="en-US" sz="1000" dirty="0">
                <a:solidFill>
                  <a:srgbClr val="E8E8E8"/>
                </a:solidFill>
                <a:latin typeface="Poppins" pitchFamily="34" charset="0"/>
                <a:ea typeface="Poppins" pitchFamily="34" charset="-122"/>
                <a:cs typeface="Poppins" pitchFamily="34" charset="-120"/>
              </a:rPr>
              <a:t>Expand online education resources and social media advocacy campaigns</a:t>
            </a:r>
            <a:endParaRPr lang="en-US" sz="1000" dirty="0"/>
          </a:p>
        </p:txBody>
      </p:sp>
      <p:sp>
        <p:nvSpPr>
          <p:cNvPr id="26" name="Shape 23"/>
          <p:cNvSpPr/>
          <p:nvPr/>
        </p:nvSpPr>
        <p:spPr>
          <a:xfrm>
            <a:off x="0" y="8869680"/>
            <a:ext cx="6858000" cy="274320"/>
          </a:xfrm>
          <a:prstGeom prst="rect">
            <a:avLst/>
          </a:prstGeom>
          <a:solidFill>
            <a:srgbClr val="E8692D"/>
          </a:solidFill>
          <a:ln/>
        </p:spPr>
        <p:txBody>
          <a:bodyPr/>
          <a:lstStyle/>
          <a:p>
            <a:endParaRPr lang="en-AU"/>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548640"/>
            <a:ext cx="5486400" cy="914400"/>
          </a:xfrm>
          <a:prstGeom prst="rect">
            <a:avLst/>
          </a:prstGeom>
          <a:noFill/>
          <a:ln/>
        </p:spPr>
        <p:txBody>
          <a:bodyPr wrap="square" lIns="0" tIns="0" rIns="0" bIns="0" rtlCol="0" anchor="ctr"/>
          <a:lstStyle/>
          <a:p>
            <a:pPr marL="0" indent="0">
              <a:lnSpc>
                <a:spcPct val="110000"/>
              </a:lnSpc>
              <a:buNone/>
            </a:pPr>
            <a:r>
              <a:rPr lang="en-US" sz="2800" b="1" kern="0" spc="200" dirty="0">
                <a:solidFill>
                  <a:srgbClr val="000000"/>
                </a:solidFill>
                <a:latin typeface="Poppins" pitchFamily="34" charset="0"/>
                <a:ea typeface="Poppins" pitchFamily="34" charset="-122"/>
                <a:cs typeface="Poppins" pitchFamily="34" charset="-120"/>
              </a:rPr>
              <a:t>GET</a:t>
            </a:r>
            <a:endParaRPr lang="en-US" sz="2800" dirty="0"/>
          </a:p>
          <a:p>
            <a:pPr marL="0" indent="0">
              <a:lnSpc>
                <a:spcPct val="110000"/>
              </a:lnSpc>
              <a:buNone/>
            </a:pPr>
            <a:r>
              <a:rPr lang="en-US" sz="2800" b="1" kern="0" spc="200" dirty="0">
                <a:solidFill>
                  <a:srgbClr val="000000"/>
                </a:solidFill>
                <a:latin typeface="Poppins" pitchFamily="34" charset="0"/>
                <a:ea typeface="Poppins" pitchFamily="34" charset="-122"/>
                <a:cs typeface="Poppins" pitchFamily="34" charset="-120"/>
              </a:rPr>
              <a:t>INVOLVED</a:t>
            </a:r>
            <a:endParaRPr lang="en-US" sz="2800" dirty="0"/>
          </a:p>
        </p:txBody>
      </p:sp>
      <p:sp>
        <p:nvSpPr>
          <p:cNvPr id="3" name="Shape 1"/>
          <p:cNvSpPr/>
          <p:nvPr/>
        </p:nvSpPr>
        <p:spPr>
          <a:xfrm>
            <a:off x="640080" y="1508760"/>
            <a:ext cx="731520" cy="45720"/>
          </a:xfrm>
          <a:prstGeom prst="rect">
            <a:avLst/>
          </a:prstGeom>
          <a:solidFill>
            <a:srgbClr val="E8692D"/>
          </a:solidFill>
          <a:ln/>
        </p:spPr>
        <p:txBody>
          <a:bodyPr/>
          <a:lstStyle/>
          <a:p>
            <a:endParaRPr lang="en-AU"/>
          </a:p>
        </p:txBody>
      </p:sp>
      <p:sp>
        <p:nvSpPr>
          <p:cNvPr id="4" name="Text 2"/>
          <p:cNvSpPr/>
          <p:nvPr/>
        </p:nvSpPr>
        <p:spPr>
          <a:xfrm>
            <a:off x="640080" y="1828800"/>
            <a:ext cx="5577840" cy="640080"/>
          </a:xfrm>
          <a:prstGeom prst="rect">
            <a:avLst/>
          </a:prstGeom>
          <a:noFill/>
          <a:ln/>
        </p:spPr>
        <p:txBody>
          <a:bodyPr wrap="square" lIns="0" tIns="0" rIns="0" bIns="0" rtlCol="0" anchor="ctr"/>
          <a:lstStyle/>
          <a:p>
            <a:pPr marL="0" indent="0">
              <a:lnSpc>
                <a:spcPct val="150000"/>
              </a:lnSpc>
              <a:buNone/>
            </a:pPr>
            <a:r>
              <a:rPr lang="en-US" sz="1200" dirty="0">
                <a:solidFill>
                  <a:srgbClr val="333333"/>
                </a:solidFill>
                <a:latin typeface="Poppins" pitchFamily="34" charset="0"/>
                <a:ea typeface="Poppins" pitchFamily="34" charset="-122"/>
                <a:cs typeface="Poppins" pitchFamily="34" charset="-120"/>
              </a:rPr>
              <a:t>There are many ways you can support the Here for Good Foundation and help us create lasting change in our communities.</a:t>
            </a:r>
            <a:endParaRPr lang="en-US" sz="1200" dirty="0"/>
          </a:p>
        </p:txBody>
      </p:sp>
      <p:sp>
        <p:nvSpPr>
          <p:cNvPr id="5" name="Shape 3"/>
          <p:cNvSpPr/>
          <p:nvPr/>
        </p:nvSpPr>
        <p:spPr>
          <a:xfrm>
            <a:off x="640080" y="2743200"/>
            <a:ext cx="5577840" cy="1280160"/>
          </a:xfrm>
          <a:prstGeom prst="rect">
            <a:avLst/>
          </a:prstGeom>
          <a:solidFill>
            <a:srgbClr val="F5F5F5"/>
          </a:solidFill>
          <a:ln/>
          <a:effectLst>
            <a:outerShdw blurRad="101600" dist="38100" dir="8100000" algn="bl" rotWithShape="0">
              <a:srgbClr val="000000">
                <a:alpha val="12000"/>
              </a:srgbClr>
            </a:outerShdw>
          </a:effectLst>
        </p:spPr>
        <p:txBody>
          <a:bodyPr/>
          <a:lstStyle/>
          <a:p>
            <a:endParaRPr lang="en-AU"/>
          </a:p>
        </p:txBody>
      </p:sp>
      <p:sp>
        <p:nvSpPr>
          <p:cNvPr id="6" name="Shape 4"/>
          <p:cNvSpPr/>
          <p:nvPr/>
        </p:nvSpPr>
        <p:spPr>
          <a:xfrm>
            <a:off x="914400" y="3017520"/>
            <a:ext cx="640080" cy="640080"/>
          </a:xfrm>
          <a:prstGeom prst="ellipse">
            <a:avLst/>
          </a:prstGeom>
          <a:solidFill>
            <a:srgbClr val="E8692D"/>
          </a:solidFill>
          <a:ln/>
        </p:spPr>
        <p:txBody>
          <a:bodyPr/>
          <a:lstStyle/>
          <a:p>
            <a:endParaRPr lang="en-AU"/>
          </a:p>
        </p:txBody>
      </p:sp>
      <p:sp>
        <p:nvSpPr>
          <p:cNvPr id="7" name="Text 5"/>
          <p:cNvSpPr/>
          <p:nvPr/>
        </p:nvSpPr>
        <p:spPr>
          <a:xfrm>
            <a:off x="914400" y="3017520"/>
            <a:ext cx="640080" cy="640080"/>
          </a:xfrm>
          <a:prstGeom prst="rect">
            <a:avLst/>
          </a:prstGeom>
          <a:noFill/>
          <a:ln/>
        </p:spPr>
        <p:txBody>
          <a:bodyPr wrap="square" lIns="0" tIns="0" rIns="0" bIns="0" rtlCol="0" anchor="ctr"/>
          <a:lstStyle/>
          <a:p>
            <a:pPr marL="0" indent="0" algn="ctr">
              <a:buNone/>
            </a:pPr>
            <a:r>
              <a:rPr lang="en-US" sz="1800" b="1" dirty="0">
                <a:solidFill>
                  <a:srgbClr val="FFFFFF"/>
                </a:solidFill>
                <a:latin typeface="Poppins" pitchFamily="34" charset="0"/>
                <a:ea typeface="Poppins" pitchFamily="34" charset="-122"/>
                <a:cs typeface="Poppins" pitchFamily="34" charset="-120"/>
              </a:rPr>
              <a:t>$</a:t>
            </a:r>
            <a:endParaRPr lang="en-US" sz="1800" dirty="0"/>
          </a:p>
        </p:txBody>
      </p:sp>
      <p:sp>
        <p:nvSpPr>
          <p:cNvPr id="8" name="Text 6"/>
          <p:cNvSpPr/>
          <p:nvPr/>
        </p:nvSpPr>
        <p:spPr>
          <a:xfrm>
            <a:off x="1828800" y="2880360"/>
            <a:ext cx="4114800" cy="320040"/>
          </a:xfrm>
          <a:prstGeom prst="rect">
            <a:avLst/>
          </a:prstGeom>
          <a:noFill/>
          <a:ln/>
        </p:spPr>
        <p:txBody>
          <a:bodyPr wrap="square" lIns="0" tIns="0" rIns="0" bIns="0" rtlCol="0" anchor="ctr"/>
          <a:lstStyle/>
          <a:p>
            <a:pPr marL="0" indent="0">
              <a:buNone/>
            </a:pPr>
            <a:r>
              <a:rPr lang="en-US" sz="1400" b="1" kern="0" spc="200" dirty="0">
                <a:solidFill>
                  <a:srgbClr val="000000"/>
                </a:solidFill>
                <a:latin typeface="Poppins" pitchFamily="34" charset="0"/>
                <a:ea typeface="Poppins" pitchFamily="34" charset="-122"/>
                <a:cs typeface="Poppins" pitchFamily="34" charset="-120"/>
              </a:rPr>
              <a:t>DONATE</a:t>
            </a:r>
            <a:endParaRPr lang="en-US" sz="1400" dirty="0"/>
          </a:p>
        </p:txBody>
      </p:sp>
      <p:sp>
        <p:nvSpPr>
          <p:cNvPr id="9" name="Text 7"/>
          <p:cNvSpPr/>
          <p:nvPr/>
        </p:nvSpPr>
        <p:spPr>
          <a:xfrm>
            <a:off x="1828800" y="3246120"/>
            <a:ext cx="4114800" cy="640080"/>
          </a:xfrm>
          <a:prstGeom prst="rect">
            <a:avLst/>
          </a:prstGeom>
          <a:noFill/>
          <a:ln/>
        </p:spPr>
        <p:txBody>
          <a:bodyPr wrap="square" lIns="0" tIns="0" rIns="0" bIns="0" rtlCol="0" anchor="ctr"/>
          <a:lstStyle/>
          <a:p>
            <a:pPr marL="0" indent="0">
              <a:lnSpc>
                <a:spcPct val="140000"/>
              </a:lnSpc>
              <a:buNone/>
            </a:pPr>
            <a:r>
              <a:rPr lang="en-US" sz="1000" dirty="0">
                <a:solidFill>
                  <a:srgbClr val="333333"/>
                </a:solidFill>
                <a:latin typeface="Poppins" pitchFamily="34" charset="0"/>
                <a:ea typeface="Poppins" pitchFamily="34" charset="-122"/>
                <a:cs typeface="Poppins" pitchFamily="34" charset="-120"/>
              </a:rPr>
              <a:t>Your financial contribution directly funds our programs and helps us reach more people in need. Every dollar makes a difference.</a:t>
            </a:r>
            <a:endParaRPr lang="en-US" sz="1000" dirty="0"/>
          </a:p>
        </p:txBody>
      </p:sp>
      <p:sp>
        <p:nvSpPr>
          <p:cNvPr id="10" name="Shape 8"/>
          <p:cNvSpPr/>
          <p:nvPr/>
        </p:nvSpPr>
        <p:spPr>
          <a:xfrm>
            <a:off x="640080" y="4251960"/>
            <a:ext cx="5577840" cy="12801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AU"/>
          </a:p>
        </p:txBody>
      </p:sp>
      <p:sp>
        <p:nvSpPr>
          <p:cNvPr id="11" name="Shape 9"/>
          <p:cNvSpPr/>
          <p:nvPr/>
        </p:nvSpPr>
        <p:spPr>
          <a:xfrm>
            <a:off x="914400" y="4526280"/>
            <a:ext cx="640080" cy="640080"/>
          </a:xfrm>
          <a:prstGeom prst="ellipse">
            <a:avLst/>
          </a:prstGeom>
          <a:solidFill>
            <a:srgbClr val="E8692D"/>
          </a:solidFill>
          <a:ln/>
        </p:spPr>
        <p:txBody>
          <a:bodyPr/>
          <a:lstStyle/>
          <a:p>
            <a:endParaRPr lang="en-AU"/>
          </a:p>
        </p:txBody>
      </p:sp>
      <p:sp>
        <p:nvSpPr>
          <p:cNvPr id="12" name="Text 10"/>
          <p:cNvSpPr/>
          <p:nvPr/>
        </p:nvSpPr>
        <p:spPr>
          <a:xfrm>
            <a:off x="914400" y="4526280"/>
            <a:ext cx="640080" cy="640080"/>
          </a:xfrm>
          <a:prstGeom prst="rect">
            <a:avLst/>
          </a:prstGeom>
          <a:noFill/>
          <a:ln/>
        </p:spPr>
        <p:txBody>
          <a:bodyPr wrap="square" lIns="0" tIns="0" rIns="0" bIns="0" rtlCol="0" anchor="ctr"/>
          <a:lstStyle/>
          <a:p>
            <a:pPr marL="0" indent="0" algn="ctr">
              <a:buNone/>
            </a:pPr>
            <a:r>
              <a:rPr lang="en-US" sz="1800" b="1" dirty="0">
                <a:solidFill>
                  <a:srgbClr val="FFFFFF"/>
                </a:solidFill>
                <a:latin typeface="Poppins" pitchFamily="34" charset="0"/>
                <a:ea typeface="Poppins" pitchFamily="34" charset="-122"/>
                <a:cs typeface="Poppins" pitchFamily="34" charset="-120"/>
              </a:rPr>
              <a:t>V</a:t>
            </a:r>
            <a:endParaRPr lang="en-US" sz="1800" dirty="0"/>
          </a:p>
        </p:txBody>
      </p:sp>
      <p:sp>
        <p:nvSpPr>
          <p:cNvPr id="13" name="Text 11"/>
          <p:cNvSpPr/>
          <p:nvPr/>
        </p:nvSpPr>
        <p:spPr>
          <a:xfrm>
            <a:off x="1828800" y="4389120"/>
            <a:ext cx="4114800" cy="320040"/>
          </a:xfrm>
          <a:prstGeom prst="rect">
            <a:avLst/>
          </a:prstGeom>
          <a:noFill/>
          <a:ln/>
        </p:spPr>
        <p:txBody>
          <a:bodyPr wrap="square" lIns="0" tIns="0" rIns="0" bIns="0" rtlCol="0" anchor="ctr"/>
          <a:lstStyle/>
          <a:p>
            <a:pPr marL="0" indent="0">
              <a:buNone/>
            </a:pPr>
            <a:r>
              <a:rPr lang="en-US" sz="1400" b="1" kern="0" spc="200" dirty="0">
                <a:solidFill>
                  <a:srgbClr val="000000"/>
                </a:solidFill>
                <a:latin typeface="Poppins" pitchFamily="34" charset="0"/>
                <a:ea typeface="Poppins" pitchFamily="34" charset="-122"/>
                <a:cs typeface="Poppins" pitchFamily="34" charset="-120"/>
              </a:rPr>
              <a:t>VOLUNTEER</a:t>
            </a:r>
            <a:endParaRPr lang="en-US" sz="1400" dirty="0"/>
          </a:p>
        </p:txBody>
      </p:sp>
      <p:sp>
        <p:nvSpPr>
          <p:cNvPr id="14" name="Text 12"/>
          <p:cNvSpPr/>
          <p:nvPr/>
        </p:nvSpPr>
        <p:spPr>
          <a:xfrm>
            <a:off x="1828800" y="4754880"/>
            <a:ext cx="4114800" cy="640080"/>
          </a:xfrm>
          <a:prstGeom prst="rect">
            <a:avLst/>
          </a:prstGeom>
          <a:noFill/>
          <a:ln/>
        </p:spPr>
        <p:txBody>
          <a:bodyPr wrap="square" lIns="0" tIns="0" rIns="0" bIns="0" rtlCol="0" anchor="ctr"/>
          <a:lstStyle/>
          <a:p>
            <a:pPr marL="0" indent="0">
              <a:lnSpc>
                <a:spcPct val="140000"/>
              </a:lnSpc>
              <a:buNone/>
            </a:pPr>
            <a:r>
              <a:rPr lang="en-US" sz="1000" dirty="0">
                <a:solidFill>
                  <a:srgbClr val="333333"/>
                </a:solidFill>
                <a:latin typeface="Poppins" pitchFamily="34" charset="0"/>
                <a:ea typeface="Poppins" pitchFamily="34" charset="-122"/>
                <a:cs typeface="Poppins" pitchFamily="34" charset="-120"/>
              </a:rPr>
              <a:t>Join our team of dedicated volunteers and lend your skills, time, and energy to making our community safer for everyone.</a:t>
            </a:r>
            <a:endParaRPr lang="en-US" sz="1000" dirty="0"/>
          </a:p>
        </p:txBody>
      </p:sp>
      <p:sp>
        <p:nvSpPr>
          <p:cNvPr id="15" name="Shape 13"/>
          <p:cNvSpPr/>
          <p:nvPr/>
        </p:nvSpPr>
        <p:spPr>
          <a:xfrm>
            <a:off x="640080" y="5760720"/>
            <a:ext cx="5577840" cy="1280160"/>
          </a:xfrm>
          <a:prstGeom prst="rect">
            <a:avLst/>
          </a:prstGeom>
          <a:solidFill>
            <a:srgbClr val="F5F5F5"/>
          </a:solidFill>
          <a:ln/>
          <a:effectLst>
            <a:outerShdw blurRad="101600" dist="38100" dir="8100000" algn="bl" rotWithShape="0">
              <a:srgbClr val="000000">
                <a:alpha val="12000"/>
              </a:srgbClr>
            </a:outerShdw>
          </a:effectLst>
        </p:spPr>
        <p:txBody>
          <a:bodyPr/>
          <a:lstStyle/>
          <a:p>
            <a:endParaRPr lang="en-AU"/>
          </a:p>
        </p:txBody>
      </p:sp>
      <p:sp>
        <p:nvSpPr>
          <p:cNvPr id="16" name="Shape 14"/>
          <p:cNvSpPr/>
          <p:nvPr/>
        </p:nvSpPr>
        <p:spPr>
          <a:xfrm>
            <a:off x="914400" y="6035040"/>
            <a:ext cx="640080" cy="640080"/>
          </a:xfrm>
          <a:prstGeom prst="ellipse">
            <a:avLst/>
          </a:prstGeom>
          <a:solidFill>
            <a:srgbClr val="E8692D"/>
          </a:solidFill>
          <a:ln/>
        </p:spPr>
        <p:txBody>
          <a:bodyPr/>
          <a:lstStyle/>
          <a:p>
            <a:endParaRPr lang="en-AU"/>
          </a:p>
        </p:txBody>
      </p:sp>
      <p:sp>
        <p:nvSpPr>
          <p:cNvPr id="17" name="Text 15"/>
          <p:cNvSpPr/>
          <p:nvPr/>
        </p:nvSpPr>
        <p:spPr>
          <a:xfrm>
            <a:off x="914400" y="6035040"/>
            <a:ext cx="640080" cy="640080"/>
          </a:xfrm>
          <a:prstGeom prst="rect">
            <a:avLst/>
          </a:prstGeom>
          <a:noFill/>
          <a:ln/>
        </p:spPr>
        <p:txBody>
          <a:bodyPr wrap="square" lIns="0" tIns="0" rIns="0" bIns="0" rtlCol="0" anchor="ctr"/>
          <a:lstStyle/>
          <a:p>
            <a:pPr marL="0" indent="0" algn="ctr">
              <a:buNone/>
            </a:pPr>
            <a:r>
              <a:rPr lang="en-US" sz="1800" b="1" dirty="0">
                <a:solidFill>
                  <a:srgbClr val="FFFFFF"/>
                </a:solidFill>
                <a:latin typeface="Poppins" pitchFamily="34" charset="0"/>
                <a:ea typeface="Poppins" pitchFamily="34" charset="-122"/>
                <a:cs typeface="Poppins" pitchFamily="34" charset="-120"/>
              </a:rPr>
              <a:t>P</a:t>
            </a:r>
            <a:endParaRPr lang="en-US" sz="1800" dirty="0"/>
          </a:p>
        </p:txBody>
      </p:sp>
      <p:sp>
        <p:nvSpPr>
          <p:cNvPr id="18" name="Text 16"/>
          <p:cNvSpPr/>
          <p:nvPr/>
        </p:nvSpPr>
        <p:spPr>
          <a:xfrm>
            <a:off x="1828800" y="5897880"/>
            <a:ext cx="4114800" cy="320040"/>
          </a:xfrm>
          <a:prstGeom prst="rect">
            <a:avLst/>
          </a:prstGeom>
          <a:noFill/>
          <a:ln/>
        </p:spPr>
        <p:txBody>
          <a:bodyPr wrap="square" lIns="0" tIns="0" rIns="0" bIns="0" rtlCol="0" anchor="ctr"/>
          <a:lstStyle/>
          <a:p>
            <a:pPr marL="0" indent="0">
              <a:buNone/>
            </a:pPr>
            <a:r>
              <a:rPr lang="en-US" sz="1400" b="1" kern="0" spc="200" dirty="0">
                <a:solidFill>
                  <a:srgbClr val="000000"/>
                </a:solidFill>
                <a:latin typeface="Poppins" pitchFamily="34" charset="0"/>
                <a:ea typeface="Poppins" pitchFamily="34" charset="-122"/>
                <a:cs typeface="Poppins" pitchFamily="34" charset="-120"/>
              </a:rPr>
              <a:t>PREVENTION PARTNER</a:t>
            </a:r>
            <a:endParaRPr lang="en-US" sz="1400" dirty="0"/>
          </a:p>
        </p:txBody>
      </p:sp>
      <p:sp>
        <p:nvSpPr>
          <p:cNvPr id="19" name="Text 17"/>
          <p:cNvSpPr/>
          <p:nvPr/>
        </p:nvSpPr>
        <p:spPr>
          <a:xfrm>
            <a:off x="1828800" y="6263640"/>
            <a:ext cx="4114800" cy="640080"/>
          </a:xfrm>
          <a:prstGeom prst="rect">
            <a:avLst/>
          </a:prstGeom>
          <a:noFill/>
          <a:ln/>
        </p:spPr>
        <p:txBody>
          <a:bodyPr wrap="square" lIns="0" tIns="0" rIns="0" bIns="0" rtlCol="0" anchor="ctr"/>
          <a:lstStyle/>
          <a:p>
            <a:pPr marL="0" indent="0">
              <a:lnSpc>
                <a:spcPct val="140000"/>
              </a:lnSpc>
              <a:buNone/>
            </a:pPr>
            <a:r>
              <a:rPr lang="en-US" sz="1000" dirty="0">
                <a:solidFill>
                  <a:srgbClr val="333333"/>
                </a:solidFill>
                <a:latin typeface="Poppins" pitchFamily="34" charset="0"/>
                <a:ea typeface="Poppins" pitchFamily="34" charset="-122"/>
                <a:cs typeface="Poppins" pitchFamily="34" charset="-120"/>
              </a:rPr>
              <a:t>Businesses and organisations can partner with us through sponsorship, in-kind support, or hosting workplace programs.</a:t>
            </a:r>
            <a:endParaRPr lang="en-US" sz="1000" dirty="0"/>
          </a:p>
        </p:txBody>
      </p:sp>
      <p:sp>
        <p:nvSpPr>
          <p:cNvPr id="20" name="Shape 18"/>
          <p:cNvSpPr/>
          <p:nvPr/>
        </p:nvSpPr>
        <p:spPr>
          <a:xfrm>
            <a:off x="640080" y="7269480"/>
            <a:ext cx="5577840" cy="128016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AU"/>
          </a:p>
        </p:txBody>
      </p:sp>
      <p:sp>
        <p:nvSpPr>
          <p:cNvPr id="21" name="Shape 19"/>
          <p:cNvSpPr/>
          <p:nvPr/>
        </p:nvSpPr>
        <p:spPr>
          <a:xfrm>
            <a:off x="914400" y="7543800"/>
            <a:ext cx="640080" cy="640080"/>
          </a:xfrm>
          <a:prstGeom prst="ellipse">
            <a:avLst/>
          </a:prstGeom>
          <a:solidFill>
            <a:srgbClr val="E8692D"/>
          </a:solidFill>
          <a:ln/>
        </p:spPr>
        <p:txBody>
          <a:bodyPr/>
          <a:lstStyle/>
          <a:p>
            <a:endParaRPr lang="en-AU"/>
          </a:p>
        </p:txBody>
      </p:sp>
      <p:sp>
        <p:nvSpPr>
          <p:cNvPr id="22" name="Text 20"/>
          <p:cNvSpPr/>
          <p:nvPr/>
        </p:nvSpPr>
        <p:spPr>
          <a:xfrm>
            <a:off x="914400" y="7543800"/>
            <a:ext cx="640080" cy="640080"/>
          </a:xfrm>
          <a:prstGeom prst="rect">
            <a:avLst/>
          </a:prstGeom>
          <a:noFill/>
          <a:ln/>
        </p:spPr>
        <p:txBody>
          <a:bodyPr wrap="square" lIns="0" tIns="0" rIns="0" bIns="0" rtlCol="0" anchor="ctr"/>
          <a:lstStyle/>
          <a:p>
            <a:pPr marL="0" indent="0" algn="ctr">
              <a:buNone/>
            </a:pPr>
            <a:r>
              <a:rPr lang="en-US" sz="1800" b="1" dirty="0">
                <a:solidFill>
                  <a:srgbClr val="FFFFFF"/>
                </a:solidFill>
                <a:latin typeface="Poppins" pitchFamily="34" charset="0"/>
                <a:ea typeface="Poppins" pitchFamily="34" charset="-122"/>
                <a:cs typeface="Poppins" pitchFamily="34" charset="-120"/>
              </a:rPr>
              <a:t>N</a:t>
            </a:r>
            <a:endParaRPr lang="en-US" sz="1800" dirty="0"/>
          </a:p>
        </p:txBody>
      </p:sp>
      <p:sp>
        <p:nvSpPr>
          <p:cNvPr id="23" name="Text 21"/>
          <p:cNvSpPr/>
          <p:nvPr/>
        </p:nvSpPr>
        <p:spPr>
          <a:xfrm>
            <a:off x="1828800" y="7406640"/>
            <a:ext cx="4114800" cy="320040"/>
          </a:xfrm>
          <a:prstGeom prst="rect">
            <a:avLst/>
          </a:prstGeom>
          <a:noFill/>
          <a:ln/>
        </p:spPr>
        <p:txBody>
          <a:bodyPr wrap="square" lIns="0" tIns="0" rIns="0" bIns="0" rtlCol="0" anchor="ctr"/>
          <a:lstStyle/>
          <a:p>
            <a:pPr marL="0" indent="0">
              <a:buNone/>
            </a:pPr>
            <a:r>
              <a:rPr lang="en-US" sz="1400" b="1" kern="0" spc="200" dirty="0">
                <a:solidFill>
                  <a:srgbClr val="000000"/>
                </a:solidFill>
                <a:latin typeface="Poppins" pitchFamily="34" charset="0"/>
                <a:ea typeface="Poppins" pitchFamily="34" charset="-122"/>
                <a:cs typeface="Poppins" pitchFamily="34" charset="-120"/>
              </a:rPr>
              <a:t>NOMINATE</a:t>
            </a:r>
            <a:endParaRPr lang="en-US" sz="1400" dirty="0"/>
          </a:p>
        </p:txBody>
      </p:sp>
      <p:sp>
        <p:nvSpPr>
          <p:cNvPr id="24" name="Text 22"/>
          <p:cNvSpPr/>
          <p:nvPr/>
        </p:nvSpPr>
        <p:spPr>
          <a:xfrm>
            <a:off x="1828800" y="7772400"/>
            <a:ext cx="4114800" cy="640080"/>
          </a:xfrm>
          <a:prstGeom prst="rect">
            <a:avLst/>
          </a:prstGeom>
          <a:noFill/>
          <a:ln/>
        </p:spPr>
        <p:txBody>
          <a:bodyPr wrap="square" lIns="0" tIns="0" rIns="0" bIns="0" rtlCol="0" anchor="ctr"/>
          <a:lstStyle/>
          <a:p>
            <a:pPr marL="0" indent="0">
              <a:lnSpc>
                <a:spcPct val="140000"/>
              </a:lnSpc>
              <a:buNone/>
            </a:pPr>
            <a:r>
              <a:rPr lang="en-US" sz="1000" dirty="0">
                <a:solidFill>
                  <a:srgbClr val="333333"/>
                </a:solidFill>
                <a:latin typeface="Poppins" pitchFamily="34" charset="0"/>
                <a:ea typeface="Poppins" pitchFamily="34" charset="-122"/>
                <a:cs typeface="Poppins" pitchFamily="34" charset="-120"/>
              </a:rPr>
              <a:t>Know someone making a difference? Nominate them for the Hunt for a Hero Awards and celebrate their courage.</a:t>
            </a:r>
            <a:endParaRPr lang="en-US" sz="1000" dirty="0"/>
          </a:p>
        </p:txBody>
      </p:sp>
      <p:sp>
        <p:nvSpPr>
          <p:cNvPr id="25" name="Shape 23"/>
          <p:cNvSpPr/>
          <p:nvPr/>
        </p:nvSpPr>
        <p:spPr>
          <a:xfrm>
            <a:off x="0" y="8869680"/>
            <a:ext cx="6858000" cy="274320"/>
          </a:xfrm>
          <a:prstGeom prst="rect">
            <a:avLst/>
          </a:prstGeom>
          <a:solidFill>
            <a:srgbClr val="E8692D"/>
          </a:solidFill>
          <a:ln/>
        </p:spPr>
        <p:txBody>
          <a:bodyPr/>
          <a:lstStyle/>
          <a:p>
            <a:endParaRPr lang="en-AU"/>
          </a:p>
        </p:txBody>
      </p:sp>
      <p:pic>
        <p:nvPicPr>
          <p:cNvPr id="26" name="Picture 25">
            <a:extLst>
              <a:ext uri="{FF2B5EF4-FFF2-40B4-BE49-F238E27FC236}">
                <a16:creationId xmlns:a16="http://schemas.microsoft.com/office/drawing/2014/main" id="{97F190C5-6FAA-B0F0-E897-F1F59EA5D69D}"/>
              </a:ext>
            </a:extLst>
          </p:cNvPr>
          <p:cNvPicPr>
            <a:picLocks noChangeAspect="1"/>
          </p:cNvPicPr>
          <p:nvPr/>
        </p:nvPicPr>
        <p:blipFill>
          <a:blip r:embed="rId3"/>
          <a:stretch>
            <a:fillRect/>
          </a:stretch>
        </p:blipFill>
        <p:spPr>
          <a:xfrm>
            <a:off x="5117350" y="6934839"/>
            <a:ext cx="2201140" cy="2201140"/>
          </a:xfrm>
          <a:prstGeom prst="rect">
            <a:avLst/>
          </a:prstGeom>
        </p:spPr>
      </p:pic>
      <p:pic>
        <p:nvPicPr>
          <p:cNvPr id="28" name="Picture 27">
            <a:extLst>
              <a:ext uri="{FF2B5EF4-FFF2-40B4-BE49-F238E27FC236}">
                <a16:creationId xmlns:a16="http://schemas.microsoft.com/office/drawing/2014/main" id="{FB514E94-BD73-8261-6ADA-C4FDEF38CB1A}"/>
              </a:ext>
            </a:extLst>
          </p:cNvPr>
          <p:cNvPicPr>
            <a:picLocks noChangeAspect="1"/>
          </p:cNvPicPr>
          <p:nvPr/>
        </p:nvPicPr>
        <p:blipFill>
          <a:blip r:embed="rId4"/>
          <a:stretch>
            <a:fillRect/>
          </a:stretch>
        </p:blipFill>
        <p:spPr>
          <a:xfrm>
            <a:off x="5530397" y="241616"/>
            <a:ext cx="1081858" cy="108185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548640"/>
            <a:ext cx="5486400" cy="640080"/>
          </a:xfrm>
          <a:prstGeom prst="rect">
            <a:avLst/>
          </a:prstGeom>
          <a:noFill/>
          <a:ln/>
        </p:spPr>
        <p:txBody>
          <a:bodyPr wrap="square" lIns="0" tIns="0" rIns="0" bIns="0" rtlCol="0" anchor="ctr"/>
          <a:lstStyle/>
          <a:p>
            <a:pPr marL="0" indent="0">
              <a:buNone/>
            </a:pPr>
            <a:r>
              <a:rPr lang="en-US" sz="2800" b="1" kern="0" spc="400" dirty="0">
                <a:solidFill>
                  <a:srgbClr val="000000"/>
                </a:solidFill>
                <a:latin typeface="Poppins" pitchFamily="34" charset="0"/>
                <a:ea typeface="Poppins" pitchFamily="34" charset="-122"/>
                <a:cs typeface="Poppins" pitchFamily="34" charset="-120"/>
              </a:rPr>
              <a:t>CONTENTS</a:t>
            </a:r>
            <a:endParaRPr lang="en-US" sz="2800" dirty="0"/>
          </a:p>
        </p:txBody>
      </p:sp>
      <p:sp>
        <p:nvSpPr>
          <p:cNvPr id="3" name="Shape 1"/>
          <p:cNvSpPr/>
          <p:nvPr/>
        </p:nvSpPr>
        <p:spPr>
          <a:xfrm>
            <a:off x="640080" y="1188720"/>
            <a:ext cx="731520" cy="45720"/>
          </a:xfrm>
          <a:prstGeom prst="rect">
            <a:avLst/>
          </a:prstGeom>
          <a:solidFill>
            <a:srgbClr val="E8692D"/>
          </a:solidFill>
          <a:ln/>
        </p:spPr>
        <p:txBody>
          <a:bodyPr/>
          <a:lstStyle/>
          <a:p>
            <a:endParaRPr lang="en-AU"/>
          </a:p>
        </p:txBody>
      </p:sp>
      <p:sp>
        <p:nvSpPr>
          <p:cNvPr id="4" name="Text 2"/>
          <p:cNvSpPr/>
          <p:nvPr/>
        </p:nvSpPr>
        <p:spPr>
          <a:xfrm>
            <a:off x="640080" y="1554480"/>
            <a:ext cx="5486400" cy="6858000"/>
          </a:xfrm>
          <a:prstGeom prst="rect">
            <a:avLst/>
          </a:prstGeom>
          <a:noFill/>
          <a:ln/>
        </p:spPr>
        <p:txBody>
          <a:bodyPr wrap="square" lIns="0" tIns="0" rIns="0" bIns="0" rtlCol="0" anchor="t"/>
          <a:lstStyle/>
          <a:p>
            <a:pPr marL="0" indent="0">
              <a:spcAft>
                <a:spcPts val="600"/>
              </a:spcAft>
              <a:buNone/>
            </a:pPr>
            <a:r>
              <a:rPr lang="en-US" sz="1100" dirty="0">
                <a:solidFill>
                  <a:srgbClr val="333333"/>
                </a:solidFill>
                <a:latin typeface="Poppins" pitchFamily="34" charset="0"/>
                <a:ea typeface="Poppins" pitchFamily="34" charset="-122"/>
                <a:cs typeface="Poppins" pitchFamily="34" charset="-120"/>
              </a:rPr>
              <a:t>01    Chairperson’s Message</a:t>
            </a:r>
            <a:endParaRPr lang="en-US" sz="1100" dirty="0"/>
          </a:p>
          <a:p>
            <a:pPr marL="0" indent="0">
              <a:spcAft>
                <a:spcPts val="600"/>
              </a:spcAft>
              <a:buNone/>
            </a:pPr>
            <a:r>
              <a:rPr lang="en-US" sz="1100" dirty="0">
                <a:solidFill>
                  <a:srgbClr val="444444"/>
                </a:solidFill>
                <a:latin typeface="Poppins" pitchFamily="34" charset="0"/>
                <a:ea typeface="Poppins" pitchFamily="34" charset="-122"/>
                <a:cs typeface="Poppins" pitchFamily="34" charset="-120"/>
              </a:rPr>
              <a:t>02    Our Mission &amp; Vision</a:t>
            </a:r>
            <a:endParaRPr lang="en-US" sz="1100" dirty="0"/>
          </a:p>
          <a:p>
            <a:pPr marL="0" indent="0">
              <a:spcAft>
                <a:spcPts val="600"/>
              </a:spcAft>
              <a:buNone/>
            </a:pPr>
            <a:r>
              <a:rPr lang="en-US" sz="1100" dirty="0">
                <a:solidFill>
                  <a:srgbClr val="333333"/>
                </a:solidFill>
                <a:latin typeface="Poppins" pitchFamily="34" charset="0"/>
                <a:ea typeface="Poppins" pitchFamily="34" charset="-122"/>
                <a:cs typeface="Poppins" pitchFamily="34" charset="-120"/>
              </a:rPr>
              <a:t>03    About Us</a:t>
            </a:r>
            <a:endParaRPr lang="en-US" sz="1100" dirty="0"/>
          </a:p>
          <a:p>
            <a:pPr marL="0" indent="0">
              <a:spcAft>
                <a:spcPts val="600"/>
              </a:spcAft>
              <a:buNone/>
            </a:pPr>
            <a:r>
              <a:rPr lang="en-US" sz="1100" dirty="0">
                <a:solidFill>
                  <a:srgbClr val="444444"/>
                </a:solidFill>
                <a:latin typeface="Poppins" pitchFamily="34" charset="0"/>
                <a:ea typeface="Poppins" pitchFamily="34" charset="-122"/>
                <a:cs typeface="Poppins" pitchFamily="34" charset="-120"/>
              </a:rPr>
              <a:t>04    Impact at a Glance</a:t>
            </a:r>
            <a:endParaRPr lang="en-US" sz="1100" dirty="0"/>
          </a:p>
          <a:p>
            <a:pPr marL="0" indent="0">
              <a:spcAft>
                <a:spcPts val="600"/>
              </a:spcAft>
              <a:buNone/>
            </a:pPr>
            <a:r>
              <a:rPr lang="en-US" sz="1100" dirty="0">
                <a:solidFill>
                  <a:srgbClr val="333333"/>
                </a:solidFill>
                <a:latin typeface="Poppins" pitchFamily="34" charset="0"/>
                <a:ea typeface="Poppins" pitchFamily="34" charset="-122"/>
                <a:cs typeface="Poppins" pitchFamily="34" charset="-120"/>
              </a:rPr>
              <a:t>05    Our Programs</a:t>
            </a:r>
            <a:endParaRPr lang="en-US" sz="1100" dirty="0"/>
          </a:p>
          <a:p>
            <a:pPr marL="0" indent="0">
              <a:spcAft>
                <a:spcPts val="600"/>
              </a:spcAft>
              <a:buNone/>
            </a:pPr>
            <a:r>
              <a:rPr lang="en-US" sz="1100" dirty="0">
                <a:solidFill>
                  <a:srgbClr val="444444"/>
                </a:solidFill>
                <a:latin typeface="Poppins" pitchFamily="34" charset="0"/>
                <a:ea typeface="Poppins" pitchFamily="34" charset="-122"/>
                <a:cs typeface="Poppins" pitchFamily="34" charset="-120"/>
              </a:rPr>
              <a:t>06    Hunt for a Hero Awards</a:t>
            </a:r>
            <a:endParaRPr lang="en-US" sz="1100" dirty="0"/>
          </a:p>
          <a:p>
            <a:pPr marL="0" indent="0">
              <a:spcAft>
                <a:spcPts val="600"/>
              </a:spcAft>
              <a:buNone/>
            </a:pPr>
            <a:r>
              <a:rPr lang="en-US" sz="1100" dirty="0">
                <a:solidFill>
                  <a:srgbClr val="333333"/>
                </a:solidFill>
                <a:latin typeface="Poppins" pitchFamily="34" charset="0"/>
                <a:ea typeface="Poppins" pitchFamily="34" charset="-122"/>
                <a:cs typeface="Poppins" pitchFamily="34" charset="-120"/>
              </a:rPr>
              <a:t>07    2024 Award Winners</a:t>
            </a:r>
            <a:endParaRPr lang="en-US" sz="1100" dirty="0"/>
          </a:p>
          <a:p>
            <a:pPr marL="0" indent="0">
              <a:spcAft>
                <a:spcPts val="600"/>
              </a:spcAft>
              <a:buNone/>
            </a:pPr>
            <a:r>
              <a:rPr lang="en-US" sz="1100" dirty="0">
                <a:solidFill>
                  <a:srgbClr val="444444"/>
                </a:solidFill>
                <a:latin typeface="Poppins" pitchFamily="34" charset="0"/>
                <a:ea typeface="Poppins" pitchFamily="34" charset="-122"/>
                <a:cs typeface="Poppins" pitchFamily="34" charset="-120"/>
              </a:rPr>
              <a:t>08    Men’s Learning Circles</a:t>
            </a:r>
            <a:endParaRPr lang="en-US" sz="1100" dirty="0"/>
          </a:p>
          <a:p>
            <a:pPr marL="0" indent="0">
              <a:spcAft>
                <a:spcPts val="600"/>
              </a:spcAft>
              <a:buNone/>
            </a:pPr>
            <a:r>
              <a:rPr lang="en-US" sz="1100" dirty="0">
                <a:solidFill>
                  <a:srgbClr val="333333"/>
                </a:solidFill>
                <a:latin typeface="Poppins" pitchFamily="34" charset="0"/>
                <a:ea typeface="Poppins" pitchFamily="34" charset="-122"/>
                <a:cs typeface="Poppins" pitchFamily="34" charset="-120"/>
              </a:rPr>
              <a:t>09    Small Business Program</a:t>
            </a:r>
            <a:endParaRPr lang="en-US" sz="1100" dirty="0"/>
          </a:p>
          <a:p>
            <a:pPr marL="0" indent="0">
              <a:spcAft>
                <a:spcPts val="600"/>
              </a:spcAft>
              <a:buNone/>
            </a:pPr>
            <a:r>
              <a:rPr lang="en-US" sz="1100" dirty="0">
                <a:solidFill>
                  <a:srgbClr val="444444"/>
                </a:solidFill>
                <a:latin typeface="Poppins" pitchFamily="34" charset="0"/>
                <a:ea typeface="Poppins" pitchFamily="34" charset="-122"/>
                <a:cs typeface="Poppins" pitchFamily="34" charset="-120"/>
              </a:rPr>
              <a:t>10    Education &amp; Awareness</a:t>
            </a:r>
            <a:endParaRPr lang="en-US" sz="1100" dirty="0"/>
          </a:p>
          <a:p>
            <a:pPr marL="0" indent="0">
              <a:spcAft>
                <a:spcPts val="600"/>
              </a:spcAft>
              <a:buNone/>
            </a:pPr>
            <a:r>
              <a:rPr lang="en-US" sz="1100" dirty="0">
                <a:solidFill>
                  <a:srgbClr val="333333"/>
                </a:solidFill>
                <a:latin typeface="Poppins" pitchFamily="34" charset="0"/>
                <a:ea typeface="Poppins" pitchFamily="34" charset="-122"/>
                <a:cs typeface="Poppins" pitchFamily="34" charset="-120"/>
              </a:rPr>
              <a:t>11    Volunteering</a:t>
            </a:r>
            <a:endParaRPr lang="en-US" sz="1100" dirty="0"/>
          </a:p>
          <a:p>
            <a:pPr marL="0" indent="0">
              <a:spcAft>
                <a:spcPts val="600"/>
              </a:spcAft>
              <a:buNone/>
            </a:pPr>
            <a:r>
              <a:rPr lang="en-US" sz="1100" dirty="0">
                <a:solidFill>
                  <a:srgbClr val="444444"/>
                </a:solidFill>
                <a:latin typeface="Poppins" pitchFamily="34" charset="0"/>
                <a:ea typeface="Poppins" pitchFamily="34" charset="-122"/>
                <a:cs typeface="Poppins" pitchFamily="34" charset="-120"/>
              </a:rPr>
              <a:t>12    Community Stories</a:t>
            </a:r>
            <a:endParaRPr lang="en-US" sz="1100" dirty="0"/>
          </a:p>
          <a:p>
            <a:pPr marL="0" indent="0">
              <a:spcAft>
                <a:spcPts val="600"/>
              </a:spcAft>
              <a:buNone/>
            </a:pPr>
            <a:r>
              <a:rPr lang="en-US" sz="1100" dirty="0">
                <a:solidFill>
                  <a:srgbClr val="333333"/>
                </a:solidFill>
                <a:latin typeface="Poppins" pitchFamily="34" charset="0"/>
                <a:ea typeface="Poppins" pitchFamily="34" charset="-122"/>
                <a:cs typeface="Poppins" pitchFamily="34" charset="-120"/>
              </a:rPr>
              <a:t>13    Financial Overview</a:t>
            </a:r>
            <a:endParaRPr lang="en-US" sz="1100" dirty="0"/>
          </a:p>
          <a:p>
            <a:pPr marL="0" indent="0">
              <a:spcAft>
                <a:spcPts val="600"/>
              </a:spcAft>
              <a:buNone/>
            </a:pPr>
            <a:r>
              <a:rPr lang="en-US" sz="1100" dirty="0">
                <a:solidFill>
                  <a:srgbClr val="444444"/>
                </a:solidFill>
                <a:latin typeface="Poppins" pitchFamily="34" charset="0"/>
                <a:ea typeface="Poppins" pitchFamily="34" charset="-122"/>
                <a:cs typeface="Poppins" pitchFamily="34" charset="-120"/>
              </a:rPr>
              <a:t>14    Income &amp; Expenditure</a:t>
            </a:r>
            <a:endParaRPr lang="en-US" sz="1100" dirty="0"/>
          </a:p>
          <a:p>
            <a:pPr marL="0" indent="0">
              <a:spcAft>
                <a:spcPts val="600"/>
              </a:spcAft>
              <a:buNone/>
            </a:pPr>
            <a:r>
              <a:rPr lang="en-US" sz="1100" dirty="0">
                <a:solidFill>
                  <a:srgbClr val="333333"/>
                </a:solidFill>
                <a:latin typeface="Poppins" pitchFamily="34" charset="0"/>
                <a:ea typeface="Poppins" pitchFamily="34" charset="-122"/>
                <a:cs typeface="Poppins" pitchFamily="34" charset="-120"/>
              </a:rPr>
              <a:t>15    Our Board &amp; Governance</a:t>
            </a:r>
            <a:endParaRPr lang="en-US" sz="1100" dirty="0"/>
          </a:p>
          <a:p>
            <a:pPr marL="0" indent="0">
              <a:spcAft>
                <a:spcPts val="600"/>
              </a:spcAft>
              <a:buNone/>
            </a:pPr>
            <a:r>
              <a:rPr lang="en-US" sz="1100" dirty="0">
                <a:solidFill>
                  <a:srgbClr val="444444"/>
                </a:solidFill>
                <a:latin typeface="Poppins" pitchFamily="34" charset="0"/>
                <a:ea typeface="Poppins" pitchFamily="34" charset="-122"/>
                <a:cs typeface="Poppins" pitchFamily="34" charset="-120"/>
              </a:rPr>
              <a:t>16    Looking Ahead</a:t>
            </a:r>
            <a:endParaRPr lang="en-US" sz="1100" dirty="0"/>
          </a:p>
          <a:p>
            <a:pPr marL="0" indent="0">
              <a:spcAft>
                <a:spcPts val="600"/>
              </a:spcAft>
              <a:buNone/>
            </a:pPr>
            <a:r>
              <a:rPr lang="en-US" sz="1100" dirty="0">
                <a:solidFill>
                  <a:srgbClr val="333333"/>
                </a:solidFill>
                <a:latin typeface="Poppins" pitchFamily="34" charset="0"/>
                <a:ea typeface="Poppins" pitchFamily="34" charset="-122"/>
                <a:cs typeface="Poppins" pitchFamily="34" charset="-120"/>
              </a:rPr>
              <a:t>17    Get Involved</a:t>
            </a:r>
            <a:endParaRPr lang="en-US" sz="1100" dirty="0"/>
          </a:p>
          <a:p>
            <a:pPr marL="0" indent="0">
              <a:spcAft>
                <a:spcPts val="600"/>
              </a:spcAft>
              <a:buNone/>
            </a:pPr>
            <a:r>
              <a:rPr lang="en-US" sz="1100" dirty="0">
                <a:solidFill>
                  <a:srgbClr val="444444"/>
                </a:solidFill>
                <a:latin typeface="Poppins" pitchFamily="34" charset="0"/>
                <a:ea typeface="Poppins" pitchFamily="34" charset="-122"/>
                <a:cs typeface="Poppins" pitchFamily="34" charset="-120"/>
              </a:rPr>
              <a:t>18    Contact Us</a:t>
            </a:r>
            <a:endParaRPr lang="en-US" sz="1100" dirty="0"/>
          </a:p>
        </p:txBody>
      </p:sp>
      <p:sp>
        <p:nvSpPr>
          <p:cNvPr id="5" name="Shape 3"/>
          <p:cNvSpPr/>
          <p:nvPr/>
        </p:nvSpPr>
        <p:spPr>
          <a:xfrm>
            <a:off x="6400800" y="0"/>
            <a:ext cx="457200" cy="9144000"/>
          </a:xfrm>
          <a:prstGeom prst="rect">
            <a:avLst/>
          </a:prstGeom>
          <a:solidFill>
            <a:srgbClr val="E8692D"/>
          </a:solidFill>
          <a:ln/>
        </p:spPr>
        <p:txBody>
          <a:bodyPr/>
          <a:lstStyle/>
          <a:p>
            <a:endParaRPr lang="en-AU"/>
          </a:p>
        </p:txBody>
      </p:sp>
      <p:pic>
        <p:nvPicPr>
          <p:cNvPr id="6" name="Picture 5">
            <a:extLst>
              <a:ext uri="{FF2B5EF4-FFF2-40B4-BE49-F238E27FC236}">
                <a16:creationId xmlns:a16="http://schemas.microsoft.com/office/drawing/2014/main" id="{356A2379-D6C9-EFA2-2A52-9EB9C22A3F93}"/>
              </a:ext>
            </a:extLst>
          </p:cNvPr>
          <p:cNvPicPr>
            <a:picLocks noChangeAspect="1"/>
          </p:cNvPicPr>
          <p:nvPr/>
        </p:nvPicPr>
        <p:blipFill>
          <a:blip r:embed="rId3"/>
          <a:stretch>
            <a:fillRect/>
          </a:stretch>
        </p:blipFill>
        <p:spPr>
          <a:xfrm>
            <a:off x="3803746" y="6175007"/>
            <a:ext cx="2991853" cy="299185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2A2A2A"/>
        </a:solidFill>
        <a:effectLst/>
      </p:bgPr>
    </p:bg>
    <p:spTree>
      <p:nvGrpSpPr>
        <p:cNvPr id="1" name=""/>
        <p:cNvGrpSpPr/>
        <p:nvPr/>
      </p:nvGrpSpPr>
      <p:grpSpPr>
        <a:xfrm>
          <a:off x="0" y="0"/>
          <a:ext cx="0" cy="0"/>
          <a:chOff x="0" y="0"/>
          <a:chExt cx="0" cy="0"/>
        </a:xfrm>
      </p:grpSpPr>
      <p:pic>
        <p:nvPicPr>
          <p:cNvPr id="2" name="Image 0"/>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14444" b="14444"/>
          <a:stretch/>
        </p:blipFill>
        <p:spPr>
          <a:xfrm>
            <a:off x="0" y="0"/>
            <a:ext cx="6858000" cy="3657600"/>
          </a:xfrm>
          <a:prstGeom prst="rect">
            <a:avLst/>
          </a:prstGeom>
        </p:spPr>
      </p:pic>
      <p:sp>
        <p:nvSpPr>
          <p:cNvPr id="3" name="Shape 0"/>
          <p:cNvSpPr/>
          <p:nvPr/>
        </p:nvSpPr>
        <p:spPr>
          <a:xfrm>
            <a:off x="0" y="2286000"/>
            <a:ext cx="6858000" cy="1371600"/>
          </a:xfrm>
          <a:prstGeom prst="rect">
            <a:avLst/>
          </a:prstGeom>
          <a:solidFill>
            <a:srgbClr val="2A2A2A">
              <a:alpha val="70000"/>
            </a:srgbClr>
          </a:solidFill>
          <a:ln/>
        </p:spPr>
        <p:txBody>
          <a:bodyPr/>
          <a:lstStyle/>
          <a:p>
            <a:endParaRPr lang="en-AU"/>
          </a:p>
        </p:txBody>
      </p:sp>
      <p:sp>
        <p:nvSpPr>
          <p:cNvPr id="4" name="Text 1"/>
          <p:cNvSpPr/>
          <p:nvPr/>
        </p:nvSpPr>
        <p:spPr>
          <a:xfrm>
            <a:off x="0" y="3931920"/>
            <a:ext cx="6858000" cy="731520"/>
          </a:xfrm>
          <a:prstGeom prst="rect">
            <a:avLst/>
          </a:prstGeom>
          <a:noFill/>
          <a:ln/>
        </p:spPr>
        <p:txBody>
          <a:bodyPr wrap="square" lIns="0" tIns="0" rIns="0" bIns="0" rtlCol="0" anchor="ctr"/>
          <a:lstStyle/>
          <a:p>
            <a:pPr marL="0" indent="0" algn="ctr">
              <a:buNone/>
            </a:pPr>
            <a:r>
              <a:rPr lang="en-US" sz="3600" b="1" kern="0" spc="600" dirty="0">
                <a:solidFill>
                  <a:srgbClr val="FFFFFF"/>
                </a:solidFill>
                <a:latin typeface="Poppins" pitchFamily="34" charset="0"/>
                <a:ea typeface="Poppins" pitchFamily="34" charset="-122"/>
                <a:cs typeface="Poppins" pitchFamily="34" charset="-120"/>
              </a:rPr>
              <a:t>THANK YOU</a:t>
            </a:r>
            <a:endParaRPr lang="en-US" sz="3600" dirty="0"/>
          </a:p>
        </p:txBody>
      </p:sp>
      <p:sp>
        <p:nvSpPr>
          <p:cNvPr id="5" name="Shape 2"/>
          <p:cNvSpPr/>
          <p:nvPr/>
        </p:nvSpPr>
        <p:spPr>
          <a:xfrm>
            <a:off x="2834640" y="4754880"/>
            <a:ext cx="1188720" cy="45720"/>
          </a:xfrm>
          <a:prstGeom prst="rect">
            <a:avLst/>
          </a:prstGeom>
          <a:solidFill>
            <a:srgbClr val="E8692D"/>
          </a:solidFill>
          <a:ln/>
        </p:spPr>
        <p:txBody>
          <a:bodyPr/>
          <a:lstStyle/>
          <a:p>
            <a:endParaRPr lang="en-AU"/>
          </a:p>
        </p:txBody>
      </p:sp>
      <p:sp>
        <p:nvSpPr>
          <p:cNvPr id="6" name="Text 3"/>
          <p:cNvSpPr/>
          <p:nvPr/>
        </p:nvSpPr>
        <p:spPr>
          <a:xfrm>
            <a:off x="0" y="5029200"/>
            <a:ext cx="6858000" cy="457200"/>
          </a:xfrm>
          <a:prstGeom prst="rect">
            <a:avLst/>
          </a:prstGeom>
          <a:noFill/>
          <a:ln/>
        </p:spPr>
        <p:txBody>
          <a:bodyPr wrap="square" lIns="0" tIns="0" rIns="0" bIns="0" rtlCol="0" anchor="ctr"/>
          <a:lstStyle/>
          <a:p>
            <a:pPr marL="0" indent="0" algn="ctr">
              <a:buNone/>
            </a:pPr>
            <a:r>
              <a:rPr lang="en-US" sz="1400" i="1" dirty="0">
                <a:solidFill>
                  <a:srgbClr val="F4A261"/>
                </a:solidFill>
                <a:latin typeface="Poppins" pitchFamily="34" charset="0"/>
                <a:ea typeface="Poppins" pitchFamily="34" charset="-122"/>
                <a:cs typeface="Poppins" pitchFamily="34" charset="-120"/>
              </a:rPr>
              <a:t>We’re all here for good.</a:t>
            </a:r>
            <a:endParaRPr lang="en-US" sz="1400" dirty="0"/>
          </a:p>
        </p:txBody>
      </p:sp>
      <p:sp>
        <p:nvSpPr>
          <p:cNvPr id="7" name="Text 4"/>
          <p:cNvSpPr/>
          <p:nvPr/>
        </p:nvSpPr>
        <p:spPr>
          <a:xfrm>
            <a:off x="0" y="5943600"/>
            <a:ext cx="6858000" cy="1828800"/>
          </a:xfrm>
          <a:prstGeom prst="rect">
            <a:avLst/>
          </a:prstGeom>
          <a:noFill/>
          <a:ln/>
        </p:spPr>
        <p:txBody>
          <a:bodyPr wrap="square" lIns="0" tIns="0" rIns="0" bIns="0" rtlCol="0" anchor="ctr"/>
          <a:lstStyle/>
          <a:p>
            <a:pPr marL="0" indent="0" algn="ctr">
              <a:spcAft>
                <a:spcPts val="1200"/>
              </a:spcAft>
              <a:buNone/>
            </a:pPr>
            <a:r>
              <a:rPr lang="en-US" sz="1600" dirty="0">
                <a:solidFill>
                  <a:srgbClr val="FFFFFF"/>
                </a:solidFill>
                <a:latin typeface="Poppins" pitchFamily="34" charset="0"/>
                <a:ea typeface="Poppins" pitchFamily="34" charset="-122"/>
                <a:cs typeface="Poppins" pitchFamily="34" charset="-120"/>
              </a:rPr>
              <a:t>hfgf.org.au</a:t>
            </a:r>
            <a:endParaRPr lang="en-US" sz="1600" dirty="0"/>
          </a:p>
          <a:p>
            <a:pPr marL="0" indent="0" algn="ctr">
              <a:spcAft>
                <a:spcPts val="1200"/>
              </a:spcAft>
              <a:buNone/>
            </a:pPr>
            <a:r>
              <a:rPr lang="en-US" sz="1600" dirty="0">
                <a:solidFill>
                  <a:srgbClr val="FFFFFF"/>
                </a:solidFill>
                <a:latin typeface="Poppins" pitchFamily="34" charset="0"/>
                <a:ea typeface="Poppins" pitchFamily="34" charset="-122"/>
                <a:cs typeface="Poppins" pitchFamily="34" charset="-120"/>
              </a:rPr>
              <a:t>crew@hfgf.org.au</a:t>
            </a:r>
            <a:endParaRPr lang="en-US" sz="1600" dirty="0"/>
          </a:p>
          <a:p>
            <a:pPr marL="0" indent="0" algn="ctr">
              <a:spcAft>
                <a:spcPts val="1200"/>
              </a:spcAft>
              <a:buNone/>
            </a:pPr>
            <a:r>
              <a:rPr lang="en-US" sz="1600" dirty="0">
                <a:solidFill>
                  <a:srgbClr val="FFFFFF"/>
                </a:solidFill>
                <a:latin typeface="Poppins" pitchFamily="34" charset="0"/>
                <a:ea typeface="Poppins" pitchFamily="34" charset="-122"/>
                <a:cs typeface="Poppins" pitchFamily="34" charset="-120"/>
              </a:rPr>
              <a:t>(08) 8180 0601</a:t>
            </a:r>
            <a:endParaRPr lang="en-US" sz="1600" dirty="0"/>
          </a:p>
          <a:p>
            <a:pPr marL="0" indent="0" algn="ctr">
              <a:spcAft>
                <a:spcPts val="1200"/>
              </a:spcAft>
              <a:buNone/>
            </a:pPr>
            <a:r>
              <a:rPr lang="en-US" sz="1600" dirty="0">
                <a:solidFill>
                  <a:srgbClr val="FFFFFF"/>
                </a:solidFill>
                <a:latin typeface="Poppins" pitchFamily="34" charset="0"/>
                <a:ea typeface="Poppins" pitchFamily="34" charset="-122"/>
                <a:cs typeface="Poppins" pitchFamily="34" charset="-120"/>
              </a:rPr>
              <a:t>89 Pirie Street, Adelaide SA 5000</a:t>
            </a:r>
            <a:endParaRPr lang="en-US" sz="1200" dirty="0"/>
          </a:p>
        </p:txBody>
      </p:sp>
      <p:sp>
        <p:nvSpPr>
          <p:cNvPr id="8" name="Text 5"/>
          <p:cNvSpPr/>
          <p:nvPr/>
        </p:nvSpPr>
        <p:spPr>
          <a:xfrm>
            <a:off x="0" y="8046720"/>
            <a:ext cx="6858000" cy="365760"/>
          </a:xfrm>
          <a:prstGeom prst="rect">
            <a:avLst/>
          </a:prstGeom>
          <a:noFill/>
          <a:ln/>
        </p:spPr>
        <p:txBody>
          <a:bodyPr wrap="square" lIns="0" tIns="0" rIns="0" bIns="0" rtlCol="0" anchor="ctr"/>
          <a:lstStyle/>
          <a:p>
            <a:pPr marL="0" indent="0" algn="ctr">
              <a:buNone/>
            </a:pPr>
            <a:r>
              <a:rPr lang="en-US" sz="900" dirty="0">
                <a:solidFill>
                  <a:srgbClr val="E8E8E8"/>
                </a:solidFill>
                <a:latin typeface="Poppins" pitchFamily="34" charset="0"/>
                <a:ea typeface="Poppins" pitchFamily="34" charset="-122"/>
                <a:cs typeface="Poppins" pitchFamily="34" charset="-120"/>
              </a:rPr>
              <a:t>ABN 54 772 604 161  |  Registered Charity</a:t>
            </a:r>
            <a:endParaRPr lang="en-US" sz="900" dirty="0"/>
          </a:p>
        </p:txBody>
      </p:sp>
      <p:sp>
        <p:nvSpPr>
          <p:cNvPr id="9" name="Text 6"/>
          <p:cNvSpPr/>
          <p:nvPr/>
        </p:nvSpPr>
        <p:spPr>
          <a:xfrm>
            <a:off x="0" y="8412480"/>
            <a:ext cx="6858000" cy="365760"/>
          </a:xfrm>
          <a:prstGeom prst="rect">
            <a:avLst/>
          </a:prstGeom>
          <a:noFill/>
          <a:ln/>
        </p:spPr>
        <p:txBody>
          <a:bodyPr wrap="square" lIns="0" tIns="0" rIns="0" bIns="0" rtlCol="0" anchor="ctr"/>
          <a:lstStyle/>
          <a:p>
            <a:pPr marL="0" indent="0" algn="ctr">
              <a:buNone/>
            </a:pPr>
            <a:r>
              <a:rPr lang="en-US" sz="1100" kern="0" spc="200" dirty="0">
                <a:solidFill>
                  <a:srgbClr val="E8692D"/>
                </a:solidFill>
                <a:latin typeface="Poppins" pitchFamily="34" charset="0"/>
                <a:ea typeface="Poppins" pitchFamily="34" charset="-122"/>
                <a:cs typeface="Poppins" pitchFamily="34" charset="-120"/>
              </a:rPr>
              <a:t>Building Unity. Breaking Cycles.</a:t>
            </a:r>
            <a:endParaRPr lang="en-US" sz="1100" dirty="0"/>
          </a:p>
        </p:txBody>
      </p:sp>
      <p:pic>
        <p:nvPicPr>
          <p:cNvPr id="10" name="Picture 9">
            <a:extLst>
              <a:ext uri="{FF2B5EF4-FFF2-40B4-BE49-F238E27FC236}">
                <a16:creationId xmlns:a16="http://schemas.microsoft.com/office/drawing/2014/main" id="{DFB68821-0A8A-B136-CBF9-0B40D0D12EB4}"/>
              </a:ext>
            </a:extLst>
          </p:cNvPr>
          <p:cNvPicPr>
            <a:picLocks noChangeAspect="1"/>
          </p:cNvPicPr>
          <p:nvPr/>
        </p:nvPicPr>
        <p:blipFill>
          <a:blip r:embed="rId5"/>
          <a:stretch>
            <a:fillRect/>
          </a:stretch>
        </p:blipFill>
        <p:spPr>
          <a:xfrm>
            <a:off x="2008390" y="907820"/>
            <a:ext cx="2841220" cy="284122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548640"/>
            <a:ext cx="5486400" cy="914400"/>
          </a:xfrm>
          <a:prstGeom prst="rect">
            <a:avLst/>
          </a:prstGeom>
          <a:noFill/>
          <a:ln/>
        </p:spPr>
        <p:txBody>
          <a:bodyPr wrap="square" lIns="0" tIns="0" rIns="0" bIns="0" rtlCol="0" anchor="ctr"/>
          <a:lstStyle/>
          <a:p>
            <a:pPr marL="0" indent="0">
              <a:lnSpc>
                <a:spcPct val="110000"/>
              </a:lnSpc>
              <a:buNone/>
            </a:pPr>
            <a:r>
              <a:rPr lang="en-US" sz="2600" b="1" kern="0" spc="200" dirty="0">
                <a:solidFill>
                  <a:srgbClr val="000000"/>
                </a:solidFill>
                <a:latin typeface="Poppins" pitchFamily="34" charset="0"/>
                <a:ea typeface="Poppins" pitchFamily="34" charset="-122"/>
                <a:cs typeface="Poppins" pitchFamily="34" charset="-120"/>
              </a:rPr>
              <a:t>CHAIRPERSON’S</a:t>
            </a:r>
            <a:endParaRPr lang="en-US" sz="2600" dirty="0"/>
          </a:p>
          <a:p>
            <a:pPr marL="0" indent="0">
              <a:lnSpc>
                <a:spcPct val="110000"/>
              </a:lnSpc>
              <a:buNone/>
            </a:pPr>
            <a:r>
              <a:rPr lang="en-US" sz="2600" b="1" kern="0" spc="200" dirty="0">
                <a:solidFill>
                  <a:srgbClr val="000000"/>
                </a:solidFill>
                <a:latin typeface="Poppins" pitchFamily="34" charset="0"/>
                <a:ea typeface="Poppins" pitchFamily="34" charset="-122"/>
                <a:cs typeface="Poppins" pitchFamily="34" charset="-120"/>
              </a:rPr>
              <a:t>MESSAGE</a:t>
            </a:r>
            <a:endParaRPr lang="en-US" sz="2600" dirty="0"/>
          </a:p>
        </p:txBody>
      </p:sp>
      <p:sp>
        <p:nvSpPr>
          <p:cNvPr id="3" name="Shape 1"/>
          <p:cNvSpPr/>
          <p:nvPr/>
        </p:nvSpPr>
        <p:spPr>
          <a:xfrm>
            <a:off x="640080" y="1554480"/>
            <a:ext cx="731520" cy="45720"/>
          </a:xfrm>
          <a:prstGeom prst="rect">
            <a:avLst/>
          </a:prstGeom>
          <a:solidFill>
            <a:srgbClr val="E8692D"/>
          </a:solidFill>
          <a:ln/>
        </p:spPr>
        <p:txBody>
          <a:bodyPr/>
          <a:lstStyle/>
          <a:p>
            <a:endParaRPr lang="en-AU"/>
          </a:p>
        </p:txBody>
      </p:sp>
      <p:sp>
        <p:nvSpPr>
          <p:cNvPr id="4" name="Text 2"/>
          <p:cNvSpPr/>
          <p:nvPr/>
        </p:nvSpPr>
        <p:spPr>
          <a:xfrm>
            <a:off x="457200" y="1828800"/>
            <a:ext cx="914400" cy="914400"/>
          </a:xfrm>
          <a:prstGeom prst="rect">
            <a:avLst/>
          </a:prstGeom>
          <a:noFill/>
          <a:ln/>
        </p:spPr>
        <p:txBody>
          <a:bodyPr wrap="square" lIns="0" tIns="0" rIns="0" bIns="0" rtlCol="0" anchor="ctr"/>
          <a:lstStyle/>
          <a:p>
            <a:pPr marL="0" indent="0">
              <a:buNone/>
            </a:pPr>
            <a:r>
              <a:rPr lang="en-US" sz="7200" b="1" dirty="0">
                <a:solidFill>
                  <a:srgbClr val="E8692D"/>
                </a:solidFill>
                <a:latin typeface="Georgia" pitchFamily="34" charset="0"/>
                <a:ea typeface="Georgia" pitchFamily="34" charset="-122"/>
                <a:cs typeface="Georgia" pitchFamily="34" charset="-120"/>
              </a:rPr>
              <a:t>“</a:t>
            </a:r>
            <a:endParaRPr lang="en-US" sz="7200" dirty="0"/>
          </a:p>
        </p:txBody>
      </p:sp>
      <p:sp>
        <p:nvSpPr>
          <p:cNvPr id="5" name="Text 3"/>
          <p:cNvSpPr/>
          <p:nvPr/>
        </p:nvSpPr>
        <p:spPr>
          <a:xfrm>
            <a:off x="640080" y="2560320"/>
            <a:ext cx="5577840" cy="3474720"/>
          </a:xfrm>
          <a:prstGeom prst="rect">
            <a:avLst/>
          </a:prstGeom>
          <a:noFill/>
          <a:ln/>
        </p:spPr>
        <p:txBody>
          <a:bodyPr wrap="square" lIns="0" tIns="0" rIns="0" bIns="0" rtlCol="0" anchor="ctr"/>
          <a:lstStyle/>
          <a:p>
            <a:pPr marL="0" indent="0">
              <a:lnSpc>
                <a:spcPct val="150000"/>
              </a:lnSpc>
              <a:buNone/>
            </a:pPr>
            <a:r>
              <a:rPr lang="en-US" sz="1200" i="1" dirty="0">
                <a:solidFill>
                  <a:srgbClr val="333333"/>
                </a:solidFill>
                <a:latin typeface="Poppins" pitchFamily="34" charset="0"/>
                <a:ea typeface="Poppins" pitchFamily="34" charset="-122"/>
                <a:cs typeface="Poppins" pitchFamily="34" charset="-120"/>
              </a:rPr>
              <a:t>The 2024–2025 year has been one of tremendous growth and deepened commitment. Our Foundation continues to stand firmly against family and domestic violence, empowering individuals and communities to break cycles and build brighter futures.</a:t>
            </a:r>
            <a:endParaRPr lang="en-US" sz="1200" dirty="0"/>
          </a:p>
          <a:p>
            <a:pPr marL="0" indent="0">
              <a:lnSpc>
                <a:spcPct val="150000"/>
              </a:lnSpc>
              <a:buNone/>
            </a:pPr>
            <a:endParaRPr lang="en-US" sz="1200" dirty="0"/>
          </a:p>
          <a:p>
            <a:pPr marL="0" indent="0">
              <a:lnSpc>
                <a:spcPct val="150000"/>
              </a:lnSpc>
              <a:buNone/>
            </a:pPr>
            <a:r>
              <a:rPr lang="en-US" sz="1200" i="1" dirty="0">
                <a:solidFill>
                  <a:srgbClr val="333333"/>
                </a:solidFill>
                <a:latin typeface="Poppins" pitchFamily="34" charset="0"/>
                <a:ea typeface="Poppins" pitchFamily="34" charset="-122"/>
                <a:cs typeface="Poppins" pitchFamily="34" charset="-120"/>
              </a:rPr>
              <a:t>Through our expanded programs — from the national Hunt for a Hero Awards to our Men’s Learning Circles — we’ve reached more people than ever before. Every story of resilience and courage reminds us why this work matters.</a:t>
            </a:r>
            <a:endParaRPr lang="en-US" sz="1200" dirty="0"/>
          </a:p>
          <a:p>
            <a:pPr marL="0" indent="0">
              <a:lnSpc>
                <a:spcPct val="150000"/>
              </a:lnSpc>
              <a:buNone/>
            </a:pPr>
            <a:endParaRPr lang="en-US" sz="1200" dirty="0"/>
          </a:p>
          <a:p>
            <a:pPr marL="0" indent="0">
              <a:lnSpc>
                <a:spcPct val="150000"/>
              </a:lnSpc>
              <a:buNone/>
            </a:pPr>
            <a:r>
              <a:rPr lang="en-US" sz="1200" i="1" dirty="0">
                <a:solidFill>
                  <a:srgbClr val="333333"/>
                </a:solidFill>
                <a:latin typeface="Poppins" pitchFamily="34" charset="0"/>
                <a:ea typeface="Poppins" pitchFamily="34" charset="-122"/>
                <a:cs typeface="Poppins" pitchFamily="34" charset="-120"/>
              </a:rPr>
              <a:t>I’m deeply grateful to our board, volunteers, partners, and supporters who make this mission possible. Together, we are truly here for good.</a:t>
            </a:r>
            <a:endParaRPr lang="en-US" sz="1200" dirty="0"/>
          </a:p>
        </p:txBody>
      </p:sp>
      <p:sp>
        <p:nvSpPr>
          <p:cNvPr id="6" name="Text 4"/>
          <p:cNvSpPr/>
          <p:nvPr/>
        </p:nvSpPr>
        <p:spPr>
          <a:xfrm>
            <a:off x="640080" y="6217920"/>
            <a:ext cx="3657600" cy="365760"/>
          </a:xfrm>
          <a:prstGeom prst="rect">
            <a:avLst/>
          </a:prstGeom>
          <a:noFill/>
          <a:ln/>
        </p:spPr>
        <p:txBody>
          <a:bodyPr wrap="square" lIns="0" tIns="0" rIns="0" bIns="0" rtlCol="0" anchor="ctr"/>
          <a:lstStyle/>
          <a:p>
            <a:pPr marL="0" indent="0">
              <a:buNone/>
            </a:pPr>
            <a:r>
              <a:rPr lang="en-US" sz="1400" b="1" dirty="0">
                <a:solidFill>
                  <a:srgbClr val="000000"/>
                </a:solidFill>
                <a:latin typeface="Poppins" pitchFamily="34" charset="0"/>
                <a:ea typeface="Poppins" pitchFamily="34" charset="-122"/>
                <a:cs typeface="Poppins" pitchFamily="34" charset="-120"/>
              </a:rPr>
              <a:t>Marina Pullin</a:t>
            </a:r>
            <a:endParaRPr lang="en-US" sz="1400" dirty="0"/>
          </a:p>
        </p:txBody>
      </p:sp>
      <p:sp>
        <p:nvSpPr>
          <p:cNvPr id="7" name="Text 5"/>
          <p:cNvSpPr/>
          <p:nvPr/>
        </p:nvSpPr>
        <p:spPr>
          <a:xfrm>
            <a:off x="640080" y="6583680"/>
            <a:ext cx="3657600" cy="274320"/>
          </a:xfrm>
          <a:prstGeom prst="rect">
            <a:avLst/>
          </a:prstGeom>
          <a:noFill/>
          <a:ln/>
        </p:spPr>
        <p:txBody>
          <a:bodyPr wrap="square" lIns="0" tIns="0" rIns="0" bIns="0" rtlCol="0" anchor="ctr"/>
          <a:lstStyle/>
          <a:p>
            <a:pPr marL="0" indent="0">
              <a:buNone/>
            </a:pPr>
            <a:r>
              <a:rPr lang="en-US" sz="1100" dirty="0">
                <a:solidFill>
                  <a:srgbClr val="E8692D"/>
                </a:solidFill>
                <a:latin typeface="Poppins" pitchFamily="34" charset="0"/>
                <a:ea typeface="Poppins" pitchFamily="34" charset="-122"/>
                <a:cs typeface="Poppins" pitchFamily="34" charset="-120"/>
              </a:rPr>
              <a:t>Chairperson &amp; Founder</a:t>
            </a:r>
            <a:endParaRPr lang="en-US" sz="1100" dirty="0"/>
          </a:p>
        </p:txBody>
      </p:sp>
      <p:pic>
        <p:nvPicPr>
          <p:cNvPr id="8" name="Image 0" descr="/agent/turn1/workspace/images/professional-photograph-of-hands-holding-a-glowing_2026-06-01T04-57-10_image_DAS_0.jpg"/>
          <p:cNvPicPr>
            <a:picLocks noChangeAspect="1"/>
          </p:cNvPicPr>
          <p:nvPr/>
        </p:nvPicPr>
        <p:blipFill>
          <a:blip r:embed="rId3"/>
          <a:srcRect t="40222" b="40222"/>
          <a:stretch/>
        </p:blipFill>
        <p:spPr>
          <a:xfrm>
            <a:off x="0" y="7132320"/>
            <a:ext cx="6858000" cy="2011680"/>
          </a:xfrm>
          <a:prstGeom prst="rect">
            <a:avLst/>
          </a:prstGeom>
        </p:spPr>
      </p:pic>
      <p:pic>
        <p:nvPicPr>
          <p:cNvPr id="9" name="Picture 8">
            <a:extLst>
              <a:ext uri="{FF2B5EF4-FFF2-40B4-BE49-F238E27FC236}">
                <a16:creationId xmlns:a16="http://schemas.microsoft.com/office/drawing/2014/main" id="{2E97F529-3E23-337C-D751-F89C9BBE4169}"/>
              </a:ext>
            </a:extLst>
          </p:cNvPr>
          <p:cNvPicPr>
            <a:picLocks noChangeAspect="1"/>
          </p:cNvPicPr>
          <p:nvPr/>
        </p:nvPicPr>
        <p:blipFill>
          <a:blip r:embed="rId4"/>
          <a:stretch>
            <a:fillRect/>
          </a:stretch>
        </p:blipFill>
        <p:spPr>
          <a:xfrm>
            <a:off x="4244904" y="6197867"/>
            <a:ext cx="2991853" cy="299185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2A2A2A"/>
        </a:solidFill>
        <a:effectLst/>
      </p:bgPr>
    </p:bg>
    <p:spTree>
      <p:nvGrpSpPr>
        <p:cNvPr id="1" name=""/>
        <p:cNvGrpSpPr/>
        <p:nvPr/>
      </p:nvGrpSpPr>
      <p:grpSpPr>
        <a:xfrm>
          <a:off x="0" y="0"/>
          <a:ext cx="0" cy="0"/>
          <a:chOff x="0" y="0"/>
          <a:chExt cx="0" cy="0"/>
        </a:xfrm>
      </p:grpSpPr>
      <p:sp>
        <p:nvSpPr>
          <p:cNvPr id="2" name="Text 0"/>
          <p:cNvSpPr/>
          <p:nvPr/>
        </p:nvSpPr>
        <p:spPr>
          <a:xfrm>
            <a:off x="640080" y="548640"/>
            <a:ext cx="5486400" cy="914400"/>
          </a:xfrm>
          <a:prstGeom prst="rect">
            <a:avLst/>
          </a:prstGeom>
          <a:noFill/>
          <a:ln/>
        </p:spPr>
        <p:txBody>
          <a:bodyPr wrap="square" lIns="0" tIns="0" rIns="0" bIns="0" rtlCol="0" anchor="ctr"/>
          <a:lstStyle/>
          <a:p>
            <a:pPr marL="0" indent="0">
              <a:lnSpc>
                <a:spcPct val="110000"/>
              </a:lnSpc>
              <a:buNone/>
            </a:pPr>
            <a:r>
              <a:rPr lang="en-US" sz="2800" b="1" kern="0" spc="200" dirty="0">
                <a:solidFill>
                  <a:srgbClr val="FFFFFF"/>
                </a:solidFill>
                <a:latin typeface="Poppins" pitchFamily="34" charset="0"/>
                <a:ea typeface="Poppins" pitchFamily="34" charset="-122"/>
                <a:cs typeface="Poppins" pitchFamily="34" charset="-120"/>
              </a:rPr>
              <a:t>OUR MISSION</a:t>
            </a:r>
            <a:endParaRPr lang="en-US" sz="2800" dirty="0"/>
          </a:p>
          <a:p>
            <a:pPr marL="0" indent="0">
              <a:lnSpc>
                <a:spcPct val="110000"/>
              </a:lnSpc>
              <a:buNone/>
            </a:pPr>
            <a:r>
              <a:rPr lang="en-US" sz="2800" b="1" kern="0" spc="200" dirty="0">
                <a:solidFill>
                  <a:srgbClr val="FFFFFF"/>
                </a:solidFill>
                <a:latin typeface="Poppins" pitchFamily="34" charset="0"/>
                <a:ea typeface="Poppins" pitchFamily="34" charset="-122"/>
                <a:cs typeface="Poppins" pitchFamily="34" charset="-120"/>
              </a:rPr>
              <a:t>&amp; VISION</a:t>
            </a:r>
            <a:endParaRPr lang="en-US" sz="2800" dirty="0"/>
          </a:p>
        </p:txBody>
      </p:sp>
      <p:sp>
        <p:nvSpPr>
          <p:cNvPr id="3" name="Shape 1"/>
          <p:cNvSpPr/>
          <p:nvPr/>
        </p:nvSpPr>
        <p:spPr>
          <a:xfrm>
            <a:off x="640080" y="1554480"/>
            <a:ext cx="731520" cy="45720"/>
          </a:xfrm>
          <a:prstGeom prst="rect">
            <a:avLst/>
          </a:prstGeom>
          <a:solidFill>
            <a:srgbClr val="E8692D"/>
          </a:solidFill>
          <a:ln/>
        </p:spPr>
        <p:txBody>
          <a:bodyPr/>
          <a:lstStyle/>
          <a:p>
            <a:endParaRPr lang="en-AU"/>
          </a:p>
        </p:txBody>
      </p:sp>
      <p:sp>
        <p:nvSpPr>
          <p:cNvPr id="4" name="Shape 2"/>
          <p:cNvSpPr/>
          <p:nvPr/>
        </p:nvSpPr>
        <p:spPr>
          <a:xfrm>
            <a:off x="640080" y="2011680"/>
            <a:ext cx="5577840" cy="2560320"/>
          </a:xfrm>
          <a:prstGeom prst="rect">
            <a:avLst/>
          </a:prstGeom>
          <a:solidFill>
            <a:srgbClr val="444444"/>
          </a:solidFill>
          <a:ln/>
          <a:effectLst>
            <a:outerShdw blurRad="101600" dist="38100" dir="8100000" algn="bl" rotWithShape="0">
              <a:srgbClr val="000000">
                <a:alpha val="12000"/>
              </a:srgbClr>
            </a:outerShdw>
          </a:effectLst>
        </p:spPr>
        <p:txBody>
          <a:bodyPr/>
          <a:lstStyle/>
          <a:p>
            <a:endParaRPr lang="en-AU"/>
          </a:p>
        </p:txBody>
      </p:sp>
      <p:sp>
        <p:nvSpPr>
          <p:cNvPr id="5" name="Shape 3"/>
          <p:cNvSpPr/>
          <p:nvPr/>
        </p:nvSpPr>
        <p:spPr>
          <a:xfrm>
            <a:off x="640080" y="2011680"/>
            <a:ext cx="5577840" cy="54864"/>
          </a:xfrm>
          <a:prstGeom prst="rect">
            <a:avLst/>
          </a:prstGeom>
          <a:solidFill>
            <a:srgbClr val="E8692D"/>
          </a:solidFill>
          <a:ln/>
        </p:spPr>
        <p:txBody>
          <a:bodyPr/>
          <a:lstStyle/>
          <a:p>
            <a:endParaRPr lang="en-AU"/>
          </a:p>
        </p:txBody>
      </p:sp>
      <p:sp>
        <p:nvSpPr>
          <p:cNvPr id="6" name="Text 4"/>
          <p:cNvSpPr/>
          <p:nvPr/>
        </p:nvSpPr>
        <p:spPr>
          <a:xfrm>
            <a:off x="1005840" y="2286000"/>
            <a:ext cx="5029200" cy="365760"/>
          </a:xfrm>
          <a:prstGeom prst="rect">
            <a:avLst/>
          </a:prstGeom>
          <a:noFill/>
          <a:ln/>
        </p:spPr>
        <p:txBody>
          <a:bodyPr wrap="square" lIns="0" tIns="0" rIns="0" bIns="0" rtlCol="0" anchor="ctr"/>
          <a:lstStyle/>
          <a:p>
            <a:pPr marL="0" indent="0">
              <a:buNone/>
            </a:pPr>
            <a:r>
              <a:rPr lang="en-US" sz="1400" b="1" kern="0" spc="300" dirty="0">
                <a:solidFill>
                  <a:srgbClr val="E8692D"/>
                </a:solidFill>
                <a:latin typeface="Poppins" pitchFamily="34" charset="0"/>
                <a:ea typeface="Poppins" pitchFamily="34" charset="-122"/>
                <a:cs typeface="Poppins" pitchFamily="34" charset="-120"/>
              </a:rPr>
              <a:t>MISSION</a:t>
            </a:r>
            <a:endParaRPr lang="en-US" sz="1400" dirty="0"/>
          </a:p>
        </p:txBody>
      </p:sp>
      <p:sp>
        <p:nvSpPr>
          <p:cNvPr id="7" name="Text 5"/>
          <p:cNvSpPr/>
          <p:nvPr/>
        </p:nvSpPr>
        <p:spPr>
          <a:xfrm>
            <a:off x="1005840" y="2743200"/>
            <a:ext cx="4846320" cy="1645920"/>
          </a:xfrm>
          <a:prstGeom prst="rect">
            <a:avLst/>
          </a:prstGeom>
          <a:noFill/>
          <a:ln/>
        </p:spPr>
        <p:txBody>
          <a:bodyPr wrap="square" lIns="0" tIns="0" rIns="0" bIns="0" rtlCol="0" anchor="ctr"/>
          <a:lstStyle/>
          <a:p>
            <a:pPr marL="0" indent="0">
              <a:lnSpc>
                <a:spcPct val="150000"/>
              </a:lnSpc>
              <a:buNone/>
            </a:pPr>
            <a:r>
              <a:rPr lang="en-US" sz="1200" dirty="0">
                <a:solidFill>
                  <a:srgbClr val="E8E8E8"/>
                </a:solidFill>
                <a:latin typeface="Poppins" pitchFamily="34" charset="0"/>
                <a:ea typeface="Poppins" pitchFamily="34" charset="-122"/>
                <a:cs typeface="Poppins" pitchFamily="34" charset="-120"/>
              </a:rPr>
              <a:t>We are dedicated to reducing family and domestic violence by creating awareness, encouraging honest conversations, supporting education, and connecting people with practical pathways to safety, dignity, and hope.</a:t>
            </a:r>
            <a:endParaRPr lang="en-US" sz="1200" dirty="0"/>
          </a:p>
        </p:txBody>
      </p:sp>
      <p:sp>
        <p:nvSpPr>
          <p:cNvPr id="8" name="Shape 6"/>
          <p:cNvSpPr/>
          <p:nvPr/>
        </p:nvSpPr>
        <p:spPr>
          <a:xfrm>
            <a:off x="640080" y="4937760"/>
            <a:ext cx="5577840" cy="2560320"/>
          </a:xfrm>
          <a:prstGeom prst="rect">
            <a:avLst/>
          </a:prstGeom>
          <a:solidFill>
            <a:srgbClr val="444444"/>
          </a:solidFill>
          <a:ln/>
          <a:effectLst>
            <a:outerShdw blurRad="101600" dist="38100" dir="8100000" algn="bl" rotWithShape="0">
              <a:srgbClr val="000000">
                <a:alpha val="12000"/>
              </a:srgbClr>
            </a:outerShdw>
          </a:effectLst>
        </p:spPr>
        <p:txBody>
          <a:bodyPr/>
          <a:lstStyle/>
          <a:p>
            <a:endParaRPr lang="en-AU"/>
          </a:p>
        </p:txBody>
      </p:sp>
      <p:sp>
        <p:nvSpPr>
          <p:cNvPr id="9" name="Shape 7"/>
          <p:cNvSpPr/>
          <p:nvPr/>
        </p:nvSpPr>
        <p:spPr>
          <a:xfrm>
            <a:off x="640080" y="4937760"/>
            <a:ext cx="5577840" cy="54864"/>
          </a:xfrm>
          <a:prstGeom prst="rect">
            <a:avLst/>
          </a:prstGeom>
          <a:solidFill>
            <a:srgbClr val="E8692D"/>
          </a:solidFill>
          <a:ln/>
        </p:spPr>
        <p:txBody>
          <a:bodyPr/>
          <a:lstStyle/>
          <a:p>
            <a:endParaRPr lang="en-AU"/>
          </a:p>
        </p:txBody>
      </p:sp>
      <p:sp>
        <p:nvSpPr>
          <p:cNvPr id="10" name="Text 8"/>
          <p:cNvSpPr/>
          <p:nvPr/>
        </p:nvSpPr>
        <p:spPr>
          <a:xfrm>
            <a:off x="1005840" y="5212080"/>
            <a:ext cx="5029200" cy="365760"/>
          </a:xfrm>
          <a:prstGeom prst="rect">
            <a:avLst/>
          </a:prstGeom>
          <a:noFill/>
          <a:ln/>
        </p:spPr>
        <p:txBody>
          <a:bodyPr wrap="square" lIns="0" tIns="0" rIns="0" bIns="0" rtlCol="0" anchor="ctr"/>
          <a:lstStyle/>
          <a:p>
            <a:pPr marL="0" indent="0">
              <a:buNone/>
            </a:pPr>
            <a:r>
              <a:rPr lang="en-US" sz="1400" b="1" kern="0" spc="300" dirty="0">
                <a:solidFill>
                  <a:srgbClr val="E8692D"/>
                </a:solidFill>
                <a:latin typeface="Poppins" pitchFamily="34" charset="0"/>
                <a:ea typeface="Poppins" pitchFamily="34" charset="-122"/>
                <a:cs typeface="Poppins" pitchFamily="34" charset="-120"/>
              </a:rPr>
              <a:t>VISION</a:t>
            </a:r>
            <a:endParaRPr lang="en-US" sz="1400" dirty="0"/>
          </a:p>
        </p:txBody>
      </p:sp>
      <p:sp>
        <p:nvSpPr>
          <p:cNvPr id="11" name="Text 9"/>
          <p:cNvSpPr/>
          <p:nvPr/>
        </p:nvSpPr>
        <p:spPr>
          <a:xfrm>
            <a:off x="1005840" y="5669280"/>
            <a:ext cx="4846320" cy="1645920"/>
          </a:xfrm>
          <a:prstGeom prst="rect">
            <a:avLst/>
          </a:prstGeom>
          <a:noFill/>
          <a:ln/>
        </p:spPr>
        <p:txBody>
          <a:bodyPr wrap="square" lIns="0" tIns="0" rIns="0" bIns="0" rtlCol="0" anchor="ctr"/>
          <a:lstStyle/>
          <a:p>
            <a:pPr marL="0" indent="0">
              <a:lnSpc>
                <a:spcPct val="150000"/>
              </a:lnSpc>
              <a:buNone/>
            </a:pPr>
            <a:r>
              <a:rPr lang="en-US" sz="1200" dirty="0">
                <a:solidFill>
                  <a:srgbClr val="E8E8E8"/>
                </a:solidFill>
                <a:latin typeface="Poppins" pitchFamily="34" charset="0"/>
                <a:ea typeface="Poppins" pitchFamily="34" charset="-122"/>
                <a:cs typeface="Poppins" pitchFamily="34" charset="-120"/>
              </a:rPr>
              <a:t>A future where every Australian lives free from family and domestic violence — where communities are united in compassion, equality, and action, and where every child grows up safe, valued, and supported.</a:t>
            </a:r>
            <a:endParaRPr lang="en-US" sz="1200" dirty="0"/>
          </a:p>
        </p:txBody>
      </p:sp>
      <p:sp>
        <p:nvSpPr>
          <p:cNvPr id="12" name="Shape 10"/>
          <p:cNvSpPr/>
          <p:nvPr/>
        </p:nvSpPr>
        <p:spPr>
          <a:xfrm>
            <a:off x="0" y="8869680"/>
            <a:ext cx="6858000" cy="274320"/>
          </a:xfrm>
          <a:prstGeom prst="rect">
            <a:avLst/>
          </a:prstGeom>
          <a:solidFill>
            <a:srgbClr val="E8692D"/>
          </a:solidFill>
          <a:ln/>
        </p:spPr>
        <p:txBody>
          <a:bodyPr/>
          <a:lstStyle/>
          <a:p>
            <a:endParaRPr lang="en-AU"/>
          </a:p>
        </p:txBody>
      </p:sp>
      <p:pic>
        <p:nvPicPr>
          <p:cNvPr id="13" name="Picture 12">
            <a:extLst>
              <a:ext uri="{FF2B5EF4-FFF2-40B4-BE49-F238E27FC236}">
                <a16:creationId xmlns:a16="http://schemas.microsoft.com/office/drawing/2014/main" id="{2602B3FB-B550-C6C4-0371-4E76EA70F58D}"/>
              </a:ext>
            </a:extLst>
          </p:cNvPr>
          <p:cNvPicPr>
            <a:picLocks noChangeAspect="1"/>
          </p:cNvPicPr>
          <p:nvPr/>
        </p:nvPicPr>
        <p:blipFill>
          <a:blip r:embed="rId3"/>
          <a:stretch>
            <a:fillRect/>
          </a:stretch>
        </p:blipFill>
        <p:spPr>
          <a:xfrm>
            <a:off x="4531333" y="6350989"/>
            <a:ext cx="2842821" cy="284282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548640"/>
            <a:ext cx="5486400" cy="548640"/>
          </a:xfrm>
          <a:prstGeom prst="rect">
            <a:avLst/>
          </a:prstGeom>
          <a:noFill/>
          <a:ln/>
        </p:spPr>
        <p:txBody>
          <a:bodyPr wrap="square" lIns="0" tIns="0" rIns="0" bIns="0" rtlCol="0" anchor="ctr"/>
          <a:lstStyle/>
          <a:p>
            <a:pPr marL="0" indent="0">
              <a:buNone/>
            </a:pPr>
            <a:r>
              <a:rPr lang="en-US" sz="2800" b="1" kern="0" spc="400" dirty="0">
                <a:solidFill>
                  <a:srgbClr val="000000"/>
                </a:solidFill>
                <a:latin typeface="Poppins" pitchFamily="34" charset="0"/>
                <a:ea typeface="Poppins" pitchFamily="34" charset="-122"/>
                <a:cs typeface="Poppins" pitchFamily="34" charset="-120"/>
              </a:rPr>
              <a:t>ABOUT US</a:t>
            </a:r>
            <a:endParaRPr lang="en-US" sz="2800" dirty="0"/>
          </a:p>
        </p:txBody>
      </p:sp>
      <p:sp>
        <p:nvSpPr>
          <p:cNvPr id="3" name="Shape 1"/>
          <p:cNvSpPr/>
          <p:nvPr/>
        </p:nvSpPr>
        <p:spPr>
          <a:xfrm>
            <a:off x="640080" y="1143000"/>
            <a:ext cx="731520" cy="45720"/>
          </a:xfrm>
          <a:prstGeom prst="rect">
            <a:avLst/>
          </a:prstGeom>
          <a:solidFill>
            <a:srgbClr val="E8692D"/>
          </a:solidFill>
          <a:ln/>
        </p:spPr>
        <p:txBody>
          <a:bodyPr/>
          <a:lstStyle/>
          <a:p>
            <a:endParaRPr lang="en-AU"/>
          </a:p>
        </p:txBody>
      </p:sp>
      <p:sp>
        <p:nvSpPr>
          <p:cNvPr id="4" name="Text 2"/>
          <p:cNvSpPr/>
          <p:nvPr/>
        </p:nvSpPr>
        <p:spPr>
          <a:xfrm>
            <a:off x="640080" y="1463040"/>
            <a:ext cx="5577840" cy="1097280"/>
          </a:xfrm>
          <a:prstGeom prst="rect">
            <a:avLst/>
          </a:prstGeom>
          <a:noFill/>
          <a:ln/>
        </p:spPr>
        <p:txBody>
          <a:bodyPr wrap="square" lIns="0" tIns="0" rIns="0" bIns="0" rtlCol="0" anchor="ctr"/>
          <a:lstStyle/>
          <a:p>
            <a:pPr marL="0" indent="0">
              <a:lnSpc>
                <a:spcPct val="150000"/>
              </a:lnSpc>
              <a:buNone/>
            </a:pPr>
            <a:r>
              <a:rPr lang="en-US" sz="1200" dirty="0">
                <a:solidFill>
                  <a:srgbClr val="333333"/>
                </a:solidFill>
                <a:latin typeface="Poppins" pitchFamily="34" charset="0"/>
                <a:ea typeface="Poppins" pitchFamily="34" charset="-122"/>
                <a:cs typeface="Poppins" pitchFamily="34" charset="-120"/>
              </a:rPr>
              <a:t>The Here for Good Foundation is a South Australian not-for-profit established in 2015, dedicated to ending the cycle of family and domestic violence through community education, awareness campaigns, and direct support programs.</a:t>
            </a:r>
            <a:endParaRPr lang="en-US" sz="1200" dirty="0"/>
          </a:p>
        </p:txBody>
      </p:sp>
      <p:sp>
        <p:nvSpPr>
          <p:cNvPr id="5" name="Shape 3"/>
          <p:cNvSpPr/>
          <p:nvPr/>
        </p:nvSpPr>
        <p:spPr>
          <a:xfrm>
            <a:off x="640080" y="2926080"/>
            <a:ext cx="2697480" cy="1554480"/>
          </a:xfrm>
          <a:prstGeom prst="rect">
            <a:avLst/>
          </a:prstGeom>
          <a:solidFill>
            <a:srgbClr val="F5F5F5"/>
          </a:solidFill>
          <a:ln/>
          <a:effectLst>
            <a:outerShdw blurRad="101600" dist="38100" dir="8100000" algn="bl" rotWithShape="0">
              <a:srgbClr val="000000">
                <a:alpha val="12000"/>
              </a:srgbClr>
            </a:outerShdw>
          </a:effectLst>
        </p:spPr>
        <p:txBody>
          <a:bodyPr/>
          <a:lstStyle/>
          <a:p>
            <a:endParaRPr lang="en-AU"/>
          </a:p>
        </p:txBody>
      </p:sp>
      <p:sp>
        <p:nvSpPr>
          <p:cNvPr id="6" name="Text 4"/>
          <p:cNvSpPr/>
          <p:nvPr/>
        </p:nvSpPr>
        <p:spPr>
          <a:xfrm>
            <a:off x="914400" y="3108960"/>
            <a:ext cx="2194560" cy="274320"/>
          </a:xfrm>
          <a:prstGeom prst="rect">
            <a:avLst/>
          </a:prstGeom>
          <a:noFill/>
          <a:ln/>
        </p:spPr>
        <p:txBody>
          <a:bodyPr wrap="square" lIns="0" tIns="0" rIns="0" bIns="0" rtlCol="0" anchor="ctr"/>
          <a:lstStyle/>
          <a:p>
            <a:pPr marL="0" indent="0">
              <a:buNone/>
            </a:pPr>
            <a:r>
              <a:rPr lang="en-US" sz="900" b="1" kern="0" spc="300" dirty="0">
                <a:solidFill>
                  <a:srgbClr val="E8692D"/>
                </a:solidFill>
                <a:latin typeface="Poppins" pitchFamily="34" charset="0"/>
                <a:ea typeface="Poppins" pitchFamily="34" charset="-122"/>
                <a:cs typeface="Poppins" pitchFamily="34" charset="-120"/>
              </a:rPr>
              <a:t>FOUNDED</a:t>
            </a:r>
            <a:endParaRPr lang="en-US" sz="900" dirty="0"/>
          </a:p>
        </p:txBody>
      </p:sp>
      <p:sp>
        <p:nvSpPr>
          <p:cNvPr id="7" name="Text 5"/>
          <p:cNvSpPr/>
          <p:nvPr/>
        </p:nvSpPr>
        <p:spPr>
          <a:xfrm>
            <a:off x="914400" y="3383280"/>
            <a:ext cx="2194560" cy="457200"/>
          </a:xfrm>
          <a:prstGeom prst="rect">
            <a:avLst/>
          </a:prstGeom>
          <a:noFill/>
          <a:ln/>
        </p:spPr>
        <p:txBody>
          <a:bodyPr wrap="square" lIns="0" tIns="0" rIns="0" bIns="0" rtlCol="0" anchor="ctr"/>
          <a:lstStyle/>
          <a:p>
            <a:pPr marL="0" indent="0">
              <a:buNone/>
            </a:pPr>
            <a:r>
              <a:rPr lang="en-US" sz="2200" b="1" dirty="0">
                <a:solidFill>
                  <a:srgbClr val="000000"/>
                </a:solidFill>
                <a:latin typeface="Poppins" pitchFamily="34" charset="0"/>
                <a:ea typeface="Poppins" pitchFamily="34" charset="-122"/>
                <a:cs typeface="Poppins" pitchFamily="34" charset="-120"/>
              </a:rPr>
              <a:t>2015</a:t>
            </a:r>
            <a:endParaRPr lang="en-US" sz="2200" dirty="0"/>
          </a:p>
        </p:txBody>
      </p:sp>
      <p:sp>
        <p:nvSpPr>
          <p:cNvPr id="8" name="Text 6"/>
          <p:cNvSpPr/>
          <p:nvPr/>
        </p:nvSpPr>
        <p:spPr>
          <a:xfrm>
            <a:off x="914400" y="3931920"/>
            <a:ext cx="2194560" cy="365760"/>
          </a:xfrm>
          <a:prstGeom prst="rect">
            <a:avLst/>
          </a:prstGeom>
          <a:noFill/>
          <a:ln/>
        </p:spPr>
        <p:txBody>
          <a:bodyPr wrap="square" lIns="0" tIns="0" rIns="0" bIns="0" rtlCol="0" anchor="ctr"/>
          <a:lstStyle/>
          <a:p>
            <a:pPr marL="0" indent="0">
              <a:buNone/>
            </a:pPr>
            <a:r>
              <a:rPr lang="en-US" sz="1000" dirty="0">
                <a:solidFill>
                  <a:srgbClr val="444444"/>
                </a:solidFill>
                <a:latin typeface="Poppins" pitchFamily="34" charset="0"/>
                <a:ea typeface="Poppins" pitchFamily="34" charset="-122"/>
                <a:cs typeface="Poppins" pitchFamily="34" charset="-120"/>
              </a:rPr>
              <a:t>Established in Adelaide, SA</a:t>
            </a:r>
            <a:endParaRPr lang="en-US" sz="1000" dirty="0"/>
          </a:p>
        </p:txBody>
      </p:sp>
      <p:sp>
        <p:nvSpPr>
          <p:cNvPr id="9" name="Shape 7"/>
          <p:cNvSpPr/>
          <p:nvPr/>
        </p:nvSpPr>
        <p:spPr>
          <a:xfrm>
            <a:off x="3520440" y="2926080"/>
            <a:ext cx="2697480" cy="1554480"/>
          </a:xfrm>
          <a:prstGeom prst="rect">
            <a:avLst/>
          </a:prstGeom>
          <a:solidFill>
            <a:srgbClr val="F5F5F5"/>
          </a:solidFill>
          <a:ln/>
          <a:effectLst>
            <a:outerShdw blurRad="101600" dist="38100" dir="8100000" algn="bl" rotWithShape="0">
              <a:srgbClr val="000000">
                <a:alpha val="12000"/>
              </a:srgbClr>
            </a:outerShdw>
          </a:effectLst>
        </p:spPr>
        <p:txBody>
          <a:bodyPr/>
          <a:lstStyle/>
          <a:p>
            <a:endParaRPr lang="en-AU"/>
          </a:p>
        </p:txBody>
      </p:sp>
      <p:sp>
        <p:nvSpPr>
          <p:cNvPr id="10" name="Text 8"/>
          <p:cNvSpPr/>
          <p:nvPr/>
        </p:nvSpPr>
        <p:spPr>
          <a:xfrm>
            <a:off x="3794760" y="3108960"/>
            <a:ext cx="2194560" cy="274320"/>
          </a:xfrm>
          <a:prstGeom prst="rect">
            <a:avLst/>
          </a:prstGeom>
          <a:noFill/>
          <a:ln/>
        </p:spPr>
        <p:txBody>
          <a:bodyPr wrap="square" lIns="0" tIns="0" rIns="0" bIns="0" rtlCol="0" anchor="ctr"/>
          <a:lstStyle/>
          <a:p>
            <a:pPr marL="0" indent="0">
              <a:buNone/>
            </a:pPr>
            <a:r>
              <a:rPr lang="en-US" sz="900" b="1" kern="0" spc="300" dirty="0">
                <a:solidFill>
                  <a:srgbClr val="E8692D"/>
                </a:solidFill>
                <a:latin typeface="Poppins" pitchFamily="34" charset="0"/>
                <a:ea typeface="Poppins" pitchFamily="34" charset="-122"/>
                <a:cs typeface="Poppins" pitchFamily="34" charset="-120"/>
              </a:rPr>
              <a:t>FOCUS</a:t>
            </a:r>
            <a:endParaRPr lang="en-US" sz="900" dirty="0"/>
          </a:p>
        </p:txBody>
      </p:sp>
      <p:sp>
        <p:nvSpPr>
          <p:cNvPr id="11" name="Text 9"/>
          <p:cNvSpPr/>
          <p:nvPr/>
        </p:nvSpPr>
        <p:spPr>
          <a:xfrm>
            <a:off x="3794760" y="3383280"/>
            <a:ext cx="2194560" cy="457200"/>
          </a:xfrm>
          <a:prstGeom prst="rect">
            <a:avLst/>
          </a:prstGeom>
          <a:noFill/>
          <a:ln/>
        </p:spPr>
        <p:txBody>
          <a:bodyPr wrap="square" lIns="0" tIns="0" rIns="0" bIns="0" rtlCol="0" anchor="ctr"/>
          <a:lstStyle/>
          <a:p>
            <a:pPr marL="0" indent="0">
              <a:buNone/>
            </a:pPr>
            <a:r>
              <a:rPr lang="en-US" sz="2200" b="1" dirty="0">
                <a:solidFill>
                  <a:srgbClr val="000000"/>
                </a:solidFill>
                <a:latin typeface="Poppins" pitchFamily="34" charset="0"/>
                <a:ea typeface="Poppins" pitchFamily="34" charset="-122"/>
                <a:cs typeface="Poppins" pitchFamily="34" charset="-120"/>
              </a:rPr>
              <a:t>FDV</a:t>
            </a:r>
            <a:endParaRPr lang="en-US" sz="2200" dirty="0"/>
          </a:p>
        </p:txBody>
      </p:sp>
      <p:sp>
        <p:nvSpPr>
          <p:cNvPr id="12" name="Text 10"/>
          <p:cNvSpPr/>
          <p:nvPr/>
        </p:nvSpPr>
        <p:spPr>
          <a:xfrm>
            <a:off x="3794760" y="3931920"/>
            <a:ext cx="2194560" cy="365760"/>
          </a:xfrm>
          <a:prstGeom prst="rect">
            <a:avLst/>
          </a:prstGeom>
          <a:noFill/>
          <a:ln/>
        </p:spPr>
        <p:txBody>
          <a:bodyPr wrap="square" lIns="0" tIns="0" rIns="0" bIns="0" rtlCol="0" anchor="ctr"/>
          <a:lstStyle/>
          <a:p>
            <a:pPr marL="0" indent="0">
              <a:buNone/>
            </a:pPr>
            <a:r>
              <a:rPr lang="en-US" sz="1000" dirty="0">
                <a:solidFill>
                  <a:srgbClr val="444444"/>
                </a:solidFill>
                <a:latin typeface="Poppins" pitchFamily="34" charset="0"/>
                <a:ea typeface="Poppins" pitchFamily="34" charset="-122"/>
                <a:cs typeface="Poppins" pitchFamily="34" charset="-120"/>
              </a:rPr>
              <a:t>Family &amp; Domestic Violence</a:t>
            </a:r>
            <a:endParaRPr lang="en-US" sz="1000" dirty="0"/>
          </a:p>
        </p:txBody>
      </p:sp>
      <p:sp>
        <p:nvSpPr>
          <p:cNvPr id="13" name="Shape 11"/>
          <p:cNvSpPr/>
          <p:nvPr/>
        </p:nvSpPr>
        <p:spPr>
          <a:xfrm>
            <a:off x="640080" y="4754880"/>
            <a:ext cx="2697480" cy="1554480"/>
          </a:xfrm>
          <a:prstGeom prst="rect">
            <a:avLst/>
          </a:prstGeom>
          <a:solidFill>
            <a:srgbClr val="F5F5F5"/>
          </a:solidFill>
          <a:ln/>
          <a:effectLst>
            <a:outerShdw blurRad="101600" dist="38100" dir="8100000" algn="bl" rotWithShape="0">
              <a:srgbClr val="000000">
                <a:alpha val="12000"/>
              </a:srgbClr>
            </a:outerShdw>
          </a:effectLst>
        </p:spPr>
        <p:txBody>
          <a:bodyPr/>
          <a:lstStyle/>
          <a:p>
            <a:endParaRPr lang="en-AU"/>
          </a:p>
        </p:txBody>
      </p:sp>
      <p:sp>
        <p:nvSpPr>
          <p:cNvPr id="14" name="Text 12"/>
          <p:cNvSpPr/>
          <p:nvPr/>
        </p:nvSpPr>
        <p:spPr>
          <a:xfrm>
            <a:off x="914400" y="4937760"/>
            <a:ext cx="2194560" cy="274320"/>
          </a:xfrm>
          <a:prstGeom prst="rect">
            <a:avLst/>
          </a:prstGeom>
          <a:noFill/>
          <a:ln/>
        </p:spPr>
        <p:txBody>
          <a:bodyPr wrap="square" lIns="0" tIns="0" rIns="0" bIns="0" rtlCol="0" anchor="ctr"/>
          <a:lstStyle/>
          <a:p>
            <a:pPr marL="0" indent="0">
              <a:buNone/>
            </a:pPr>
            <a:r>
              <a:rPr lang="en-US" sz="900" b="1" kern="0" spc="300" dirty="0">
                <a:solidFill>
                  <a:srgbClr val="E8692D"/>
                </a:solidFill>
                <a:latin typeface="Poppins" pitchFamily="34" charset="0"/>
                <a:ea typeface="Poppins" pitchFamily="34" charset="-122"/>
                <a:cs typeface="Poppins" pitchFamily="34" charset="-120"/>
              </a:rPr>
              <a:t>REACH</a:t>
            </a:r>
            <a:endParaRPr lang="en-US" sz="900" dirty="0"/>
          </a:p>
        </p:txBody>
      </p:sp>
      <p:sp>
        <p:nvSpPr>
          <p:cNvPr id="15" name="Text 13"/>
          <p:cNvSpPr/>
          <p:nvPr/>
        </p:nvSpPr>
        <p:spPr>
          <a:xfrm>
            <a:off x="914400" y="5212080"/>
            <a:ext cx="2194560" cy="457200"/>
          </a:xfrm>
          <a:prstGeom prst="rect">
            <a:avLst/>
          </a:prstGeom>
          <a:noFill/>
          <a:ln/>
        </p:spPr>
        <p:txBody>
          <a:bodyPr wrap="square" lIns="0" tIns="0" rIns="0" bIns="0" rtlCol="0" anchor="ctr"/>
          <a:lstStyle/>
          <a:p>
            <a:pPr marL="0" indent="0">
              <a:buNone/>
            </a:pPr>
            <a:r>
              <a:rPr lang="en-US" sz="2200" b="1" dirty="0">
                <a:solidFill>
                  <a:srgbClr val="000000"/>
                </a:solidFill>
                <a:latin typeface="Poppins" pitchFamily="34" charset="0"/>
                <a:ea typeface="Poppins" pitchFamily="34" charset="-122"/>
                <a:cs typeface="Poppins" pitchFamily="34" charset="-120"/>
              </a:rPr>
              <a:t>National</a:t>
            </a:r>
            <a:endParaRPr lang="en-US" sz="2200" dirty="0"/>
          </a:p>
        </p:txBody>
      </p:sp>
      <p:sp>
        <p:nvSpPr>
          <p:cNvPr id="16" name="Text 14"/>
          <p:cNvSpPr/>
          <p:nvPr/>
        </p:nvSpPr>
        <p:spPr>
          <a:xfrm>
            <a:off x="914400" y="5760720"/>
            <a:ext cx="2194560" cy="365760"/>
          </a:xfrm>
          <a:prstGeom prst="rect">
            <a:avLst/>
          </a:prstGeom>
          <a:noFill/>
          <a:ln/>
        </p:spPr>
        <p:txBody>
          <a:bodyPr wrap="square" lIns="0" tIns="0" rIns="0" bIns="0" rtlCol="0" anchor="ctr"/>
          <a:lstStyle/>
          <a:p>
            <a:pPr marL="0" indent="0">
              <a:buNone/>
            </a:pPr>
            <a:r>
              <a:rPr lang="en-US" sz="1000" dirty="0">
                <a:solidFill>
                  <a:srgbClr val="444444"/>
                </a:solidFill>
                <a:latin typeface="Poppins" pitchFamily="34" charset="0"/>
                <a:ea typeface="Poppins" pitchFamily="34" charset="-122"/>
                <a:cs typeface="Poppins" pitchFamily="34" charset="-120"/>
              </a:rPr>
              <a:t>Programs across Australia</a:t>
            </a:r>
            <a:endParaRPr lang="en-US" sz="1000" dirty="0"/>
          </a:p>
        </p:txBody>
      </p:sp>
      <p:sp>
        <p:nvSpPr>
          <p:cNvPr id="17" name="Shape 15"/>
          <p:cNvSpPr/>
          <p:nvPr/>
        </p:nvSpPr>
        <p:spPr>
          <a:xfrm>
            <a:off x="3520440" y="4754880"/>
            <a:ext cx="2697480" cy="1554480"/>
          </a:xfrm>
          <a:prstGeom prst="rect">
            <a:avLst/>
          </a:prstGeom>
          <a:solidFill>
            <a:srgbClr val="F5F5F5"/>
          </a:solidFill>
          <a:ln/>
          <a:effectLst>
            <a:outerShdw blurRad="101600" dist="38100" dir="8100000" algn="bl" rotWithShape="0">
              <a:srgbClr val="000000">
                <a:alpha val="12000"/>
              </a:srgbClr>
            </a:outerShdw>
          </a:effectLst>
        </p:spPr>
        <p:txBody>
          <a:bodyPr/>
          <a:lstStyle/>
          <a:p>
            <a:endParaRPr lang="en-AU"/>
          </a:p>
        </p:txBody>
      </p:sp>
      <p:sp>
        <p:nvSpPr>
          <p:cNvPr id="18" name="Text 16"/>
          <p:cNvSpPr/>
          <p:nvPr/>
        </p:nvSpPr>
        <p:spPr>
          <a:xfrm>
            <a:off x="3794760" y="4937760"/>
            <a:ext cx="2194560" cy="274320"/>
          </a:xfrm>
          <a:prstGeom prst="rect">
            <a:avLst/>
          </a:prstGeom>
          <a:noFill/>
          <a:ln/>
        </p:spPr>
        <p:txBody>
          <a:bodyPr wrap="square" lIns="0" tIns="0" rIns="0" bIns="0" rtlCol="0" anchor="ctr"/>
          <a:lstStyle/>
          <a:p>
            <a:pPr marL="0" indent="0">
              <a:buNone/>
            </a:pPr>
            <a:r>
              <a:rPr lang="en-US" sz="900" b="1" kern="0" spc="300" dirty="0">
                <a:solidFill>
                  <a:srgbClr val="E8692D"/>
                </a:solidFill>
                <a:latin typeface="Poppins" pitchFamily="34" charset="0"/>
                <a:ea typeface="Poppins" pitchFamily="34" charset="-122"/>
                <a:cs typeface="Poppins" pitchFamily="34" charset="-120"/>
              </a:rPr>
              <a:t>ABN</a:t>
            </a:r>
            <a:endParaRPr lang="en-US" sz="900" dirty="0"/>
          </a:p>
        </p:txBody>
      </p:sp>
      <p:sp>
        <p:nvSpPr>
          <p:cNvPr id="19" name="Text 17"/>
          <p:cNvSpPr/>
          <p:nvPr/>
        </p:nvSpPr>
        <p:spPr>
          <a:xfrm>
            <a:off x="3794760" y="5212080"/>
            <a:ext cx="2194560" cy="457200"/>
          </a:xfrm>
          <a:prstGeom prst="rect">
            <a:avLst/>
          </a:prstGeom>
          <a:noFill/>
          <a:ln/>
        </p:spPr>
        <p:txBody>
          <a:bodyPr wrap="square" lIns="0" tIns="0" rIns="0" bIns="0" rtlCol="0" anchor="ctr"/>
          <a:lstStyle/>
          <a:p>
            <a:pPr marL="0" indent="0">
              <a:buNone/>
            </a:pPr>
            <a:r>
              <a:rPr lang="en-US" sz="2200" b="1" dirty="0">
                <a:solidFill>
                  <a:srgbClr val="000000"/>
                </a:solidFill>
                <a:latin typeface="Poppins" pitchFamily="34" charset="0"/>
                <a:ea typeface="Poppins" pitchFamily="34" charset="-122"/>
                <a:cs typeface="Poppins" pitchFamily="34" charset="-120"/>
              </a:rPr>
              <a:t>54 772 604 161</a:t>
            </a:r>
            <a:endParaRPr lang="en-US" sz="2200" dirty="0"/>
          </a:p>
        </p:txBody>
      </p:sp>
      <p:sp>
        <p:nvSpPr>
          <p:cNvPr id="20" name="Text 18"/>
          <p:cNvSpPr/>
          <p:nvPr/>
        </p:nvSpPr>
        <p:spPr>
          <a:xfrm>
            <a:off x="3794760" y="5760720"/>
            <a:ext cx="2194560" cy="365760"/>
          </a:xfrm>
          <a:prstGeom prst="rect">
            <a:avLst/>
          </a:prstGeom>
          <a:noFill/>
          <a:ln/>
        </p:spPr>
        <p:txBody>
          <a:bodyPr wrap="square" lIns="0" tIns="0" rIns="0" bIns="0" rtlCol="0" anchor="ctr"/>
          <a:lstStyle/>
          <a:p>
            <a:pPr marL="0" indent="0">
              <a:buNone/>
            </a:pPr>
            <a:r>
              <a:rPr lang="en-US" sz="1000" dirty="0">
                <a:solidFill>
                  <a:srgbClr val="444444"/>
                </a:solidFill>
                <a:latin typeface="Poppins" pitchFamily="34" charset="0"/>
                <a:ea typeface="Poppins" pitchFamily="34" charset="-122"/>
                <a:cs typeface="Poppins" pitchFamily="34" charset="-120"/>
              </a:rPr>
              <a:t>Registered Charity</a:t>
            </a:r>
            <a:endParaRPr lang="en-US" sz="1000" dirty="0"/>
          </a:p>
        </p:txBody>
      </p:sp>
      <p:pic>
        <p:nvPicPr>
          <p:cNvPr id="21" name="Image 0" descr="/agent/turn1/workspace/images/sunrise-over-adelaide-city-skyline-with-warm-orang_2026-06-01T04-57-17_image_DAS_0.jpg"/>
          <p:cNvPicPr>
            <a:picLocks noChangeAspect="1"/>
          </p:cNvPicPr>
          <p:nvPr/>
        </p:nvPicPr>
        <p:blipFill>
          <a:blip r:embed="rId3"/>
          <a:srcRect t="39778" b="39778"/>
          <a:stretch/>
        </p:blipFill>
        <p:spPr>
          <a:xfrm>
            <a:off x="0" y="7040880"/>
            <a:ext cx="6858000" cy="2103120"/>
          </a:xfrm>
          <a:prstGeom prst="rect">
            <a:avLst/>
          </a:prstGeom>
        </p:spPr>
      </p:pic>
      <p:pic>
        <p:nvPicPr>
          <p:cNvPr id="22" name="Picture 21">
            <a:extLst>
              <a:ext uri="{FF2B5EF4-FFF2-40B4-BE49-F238E27FC236}">
                <a16:creationId xmlns:a16="http://schemas.microsoft.com/office/drawing/2014/main" id="{BCF7DC05-A831-CA1E-7DBD-52CB9C971424}"/>
              </a:ext>
            </a:extLst>
          </p:cNvPr>
          <p:cNvPicPr>
            <a:picLocks noChangeAspect="1"/>
          </p:cNvPicPr>
          <p:nvPr/>
        </p:nvPicPr>
        <p:blipFill>
          <a:blip r:embed="rId4"/>
          <a:stretch>
            <a:fillRect/>
          </a:stretch>
        </p:blipFill>
        <p:spPr>
          <a:xfrm>
            <a:off x="4244904" y="6197867"/>
            <a:ext cx="2991853" cy="299185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2A2A2A"/>
        </a:solidFill>
        <a:effectLst/>
      </p:bgPr>
    </p:bg>
    <p:spTree>
      <p:nvGrpSpPr>
        <p:cNvPr id="1" name=""/>
        <p:cNvGrpSpPr/>
        <p:nvPr/>
      </p:nvGrpSpPr>
      <p:grpSpPr>
        <a:xfrm>
          <a:off x="0" y="0"/>
          <a:ext cx="0" cy="0"/>
          <a:chOff x="0" y="0"/>
          <a:chExt cx="0" cy="0"/>
        </a:xfrm>
      </p:grpSpPr>
      <p:sp>
        <p:nvSpPr>
          <p:cNvPr id="2" name="Text 0"/>
          <p:cNvSpPr/>
          <p:nvPr/>
        </p:nvSpPr>
        <p:spPr>
          <a:xfrm>
            <a:off x="640080" y="548640"/>
            <a:ext cx="5486400" cy="914400"/>
          </a:xfrm>
          <a:prstGeom prst="rect">
            <a:avLst/>
          </a:prstGeom>
          <a:noFill/>
          <a:ln/>
        </p:spPr>
        <p:txBody>
          <a:bodyPr wrap="square" lIns="0" tIns="0" rIns="0" bIns="0" rtlCol="0" anchor="ctr"/>
          <a:lstStyle/>
          <a:p>
            <a:pPr marL="0" indent="0">
              <a:lnSpc>
                <a:spcPct val="110000"/>
              </a:lnSpc>
              <a:buNone/>
            </a:pPr>
            <a:r>
              <a:rPr lang="en-US" sz="2800" b="1" kern="0" spc="200" dirty="0">
                <a:solidFill>
                  <a:srgbClr val="FFFFFF"/>
                </a:solidFill>
                <a:latin typeface="Poppins" pitchFamily="34" charset="0"/>
                <a:ea typeface="Poppins" pitchFamily="34" charset="-122"/>
                <a:cs typeface="Poppins" pitchFamily="34" charset="-120"/>
              </a:rPr>
              <a:t>IMPACT AT</a:t>
            </a:r>
            <a:endParaRPr lang="en-US" sz="2800" dirty="0"/>
          </a:p>
          <a:p>
            <a:pPr marL="0" indent="0">
              <a:lnSpc>
                <a:spcPct val="110000"/>
              </a:lnSpc>
              <a:buNone/>
            </a:pPr>
            <a:r>
              <a:rPr lang="en-US" sz="2800" b="1" kern="0" spc="200" dirty="0">
                <a:solidFill>
                  <a:srgbClr val="FFFFFF"/>
                </a:solidFill>
                <a:latin typeface="Poppins" pitchFamily="34" charset="0"/>
                <a:ea typeface="Poppins" pitchFamily="34" charset="-122"/>
                <a:cs typeface="Poppins" pitchFamily="34" charset="-120"/>
              </a:rPr>
              <a:t>A GLANCE</a:t>
            </a:r>
            <a:endParaRPr lang="en-US" sz="2800" dirty="0"/>
          </a:p>
        </p:txBody>
      </p:sp>
      <p:sp>
        <p:nvSpPr>
          <p:cNvPr id="3" name="Shape 1"/>
          <p:cNvSpPr/>
          <p:nvPr/>
        </p:nvSpPr>
        <p:spPr>
          <a:xfrm>
            <a:off x="640080" y="1554480"/>
            <a:ext cx="731520" cy="45720"/>
          </a:xfrm>
          <a:prstGeom prst="rect">
            <a:avLst/>
          </a:prstGeom>
          <a:solidFill>
            <a:srgbClr val="E8692D"/>
          </a:solidFill>
          <a:ln/>
        </p:spPr>
        <p:txBody>
          <a:bodyPr/>
          <a:lstStyle/>
          <a:p>
            <a:endParaRPr lang="en-AU"/>
          </a:p>
        </p:txBody>
      </p:sp>
      <p:sp>
        <p:nvSpPr>
          <p:cNvPr id="4" name="Text 2"/>
          <p:cNvSpPr/>
          <p:nvPr/>
        </p:nvSpPr>
        <p:spPr>
          <a:xfrm>
            <a:off x="640080" y="1783080"/>
            <a:ext cx="5486400" cy="365760"/>
          </a:xfrm>
          <a:prstGeom prst="rect">
            <a:avLst/>
          </a:prstGeom>
          <a:noFill/>
          <a:ln/>
        </p:spPr>
        <p:txBody>
          <a:bodyPr wrap="square" lIns="0" tIns="0" rIns="0" bIns="0" rtlCol="0" anchor="ctr"/>
          <a:lstStyle/>
          <a:p>
            <a:pPr marL="0" indent="0">
              <a:buNone/>
            </a:pPr>
            <a:r>
              <a:rPr lang="en-US" sz="1100" kern="0" spc="200" dirty="0">
                <a:solidFill>
                  <a:srgbClr val="E8E8E8"/>
                </a:solidFill>
                <a:latin typeface="Poppins" pitchFamily="34" charset="0"/>
                <a:ea typeface="Poppins" pitchFamily="34" charset="-122"/>
                <a:cs typeface="Poppins" pitchFamily="34" charset="-120"/>
              </a:rPr>
              <a:t>2024 – 2025 HIGHLIGHTS</a:t>
            </a:r>
            <a:endParaRPr lang="en-US" sz="1100" dirty="0"/>
          </a:p>
        </p:txBody>
      </p:sp>
      <p:sp>
        <p:nvSpPr>
          <p:cNvPr id="5" name="Shape 3"/>
          <p:cNvSpPr/>
          <p:nvPr/>
        </p:nvSpPr>
        <p:spPr>
          <a:xfrm>
            <a:off x="640080" y="2468880"/>
            <a:ext cx="1737360" cy="2103120"/>
          </a:xfrm>
          <a:prstGeom prst="rect">
            <a:avLst/>
          </a:prstGeom>
          <a:solidFill>
            <a:srgbClr val="444444"/>
          </a:solidFill>
          <a:ln/>
          <a:effectLst>
            <a:outerShdw blurRad="101600" dist="38100" dir="8100000" algn="bl" rotWithShape="0">
              <a:srgbClr val="000000">
                <a:alpha val="12000"/>
              </a:srgbClr>
            </a:outerShdw>
          </a:effectLst>
        </p:spPr>
        <p:txBody>
          <a:bodyPr/>
          <a:lstStyle/>
          <a:p>
            <a:endParaRPr lang="en-AU"/>
          </a:p>
        </p:txBody>
      </p:sp>
      <p:sp>
        <p:nvSpPr>
          <p:cNvPr id="6" name="Shape 4"/>
          <p:cNvSpPr/>
          <p:nvPr/>
        </p:nvSpPr>
        <p:spPr>
          <a:xfrm>
            <a:off x="640080" y="2468880"/>
            <a:ext cx="1737360" cy="54864"/>
          </a:xfrm>
          <a:prstGeom prst="rect">
            <a:avLst/>
          </a:prstGeom>
          <a:solidFill>
            <a:srgbClr val="E8692D"/>
          </a:solidFill>
          <a:ln/>
        </p:spPr>
        <p:txBody>
          <a:bodyPr/>
          <a:lstStyle/>
          <a:p>
            <a:endParaRPr lang="en-AU"/>
          </a:p>
        </p:txBody>
      </p:sp>
      <p:sp>
        <p:nvSpPr>
          <p:cNvPr id="7" name="Text 5"/>
          <p:cNvSpPr/>
          <p:nvPr/>
        </p:nvSpPr>
        <p:spPr>
          <a:xfrm>
            <a:off x="640080" y="2834640"/>
            <a:ext cx="1737360" cy="731520"/>
          </a:xfrm>
          <a:prstGeom prst="rect">
            <a:avLst/>
          </a:prstGeom>
          <a:noFill/>
          <a:ln/>
        </p:spPr>
        <p:txBody>
          <a:bodyPr wrap="square" lIns="0" tIns="0" rIns="0" bIns="0" rtlCol="0" anchor="ctr"/>
          <a:lstStyle/>
          <a:p>
            <a:pPr marL="0" indent="0" algn="ctr">
              <a:buNone/>
            </a:pPr>
            <a:r>
              <a:rPr lang="en-US" sz="3600" b="1" dirty="0">
                <a:solidFill>
                  <a:srgbClr val="E8692D"/>
                </a:solidFill>
                <a:latin typeface="Poppins" pitchFamily="34" charset="0"/>
                <a:ea typeface="Poppins" pitchFamily="34" charset="-122"/>
                <a:cs typeface="Poppins" pitchFamily="34" charset="-120"/>
              </a:rPr>
              <a:t>4+</a:t>
            </a:r>
            <a:endParaRPr lang="en-US" sz="3600" dirty="0"/>
          </a:p>
        </p:txBody>
      </p:sp>
      <p:sp>
        <p:nvSpPr>
          <p:cNvPr id="8" name="Text 6"/>
          <p:cNvSpPr/>
          <p:nvPr/>
        </p:nvSpPr>
        <p:spPr>
          <a:xfrm>
            <a:off x="640080" y="3657600"/>
            <a:ext cx="1737360" cy="731520"/>
          </a:xfrm>
          <a:prstGeom prst="rect">
            <a:avLst/>
          </a:prstGeom>
          <a:noFill/>
          <a:ln/>
        </p:spPr>
        <p:txBody>
          <a:bodyPr wrap="square" lIns="0" tIns="0" rIns="0" bIns="0" rtlCol="0" anchor="ctr"/>
          <a:lstStyle/>
          <a:p>
            <a:pPr marL="0" indent="0" algn="ctr">
              <a:lnSpc>
                <a:spcPct val="130000"/>
              </a:lnSpc>
              <a:buNone/>
            </a:pPr>
            <a:r>
              <a:rPr lang="en-US" sz="1100" dirty="0">
                <a:solidFill>
                  <a:srgbClr val="E8E8E8"/>
                </a:solidFill>
                <a:latin typeface="Poppins" pitchFamily="34" charset="0"/>
                <a:ea typeface="Poppins" pitchFamily="34" charset="-122"/>
                <a:cs typeface="Poppins" pitchFamily="34" charset="-120"/>
              </a:rPr>
              <a:t>Programs</a:t>
            </a:r>
            <a:endParaRPr lang="en-US" sz="1100" dirty="0"/>
          </a:p>
          <a:p>
            <a:pPr marL="0" indent="0" algn="ctr">
              <a:lnSpc>
                <a:spcPct val="130000"/>
              </a:lnSpc>
              <a:buNone/>
            </a:pPr>
            <a:r>
              <a:rPr lang="en-US" sz="1100" dirty="0">
                <a:solidFill>
                  <a:srgbClr val="E8E8E8"/>
                </a:solidFill>
                <a:latin typeface="Poppins" pitchFamily="34" charset="0"/>
                <a:ea typeface="Poppins" pitchFamily="34" charset="-122"/>
                <a:cs typeface="Poppins" pitchFamily="34" charset="-120"/>
              </a:rPr>
              <a:t>Delivered</a:t>
            </a:r>
            <a:endParaRPr lang="en-US" sz="1100" dirty="0"/>
          </a:p>
        </p:txBody>
      </p:sp>
      <p:sp>
        <p:nvSpPr>
          <p:cNvPr id="9" name="Shape 7"/>
          <p:cNvSpPr/>
          <p:nvPr/>
        </p:nvSpPr>
        <p:spPr>
          <a:xfrm>
            <a:off x="2560320" y="2468880"/>
            <a:ext cx="1737360" cy="2103120"/>
          </a:xfrm>
          <a:prstGeom prst="rect">
            <a:avLst/>
          </a:prstGeom>
          <a:solidFill>
            <a:srgbClr val="444444"/>
          </a:solidFill>
          <a:ln/>
          <a:effectLst>
            <a:outerShdw blurRad="101600" dist="38100" dir="8100000" algn="bl" rotWithShape="0">
              <a:srgbClr val="000000">
                <a:alpha val="12000"/>
              </a:srgbClr>
            </a:outerShdw>
          </a:effectLst>
        </p:spPr>
        <p:txBody>
          <a:bodyPr/>
          <a:lstStyle/>
          <a:p>
            <a:endParaRPr lang="en-AU"/>
          </a:p>
        </p:txBody>
      </p:sp>
      <p:sp>
        <p:nvSpPr>
          <p:cNvPr id="10" name="Shape 8"/>
          <p:cNvSpPr/>
          <p:nvPr/>
        </p:nvSpPr>
        <p:spPr>
          <a:xfrm>
            <a:off x="2560320" y="2468880"/>
            <a:ext cx="1737360" cy="54864"/>
          </a:xfrm>
          <a:prstGeom prst="rect">
            <a:avLst/>
          </a:prstGeom>
          <a:solidFill>
            <a:srgbClr val="E8692D"/>
          </a:solidFill>
          <a:ln/>
        </p:spPr>
        <p:txBody>
          <a:bodyPr/>
          <a:lstStyle/>
          <a:p>
            <a:endParaRPr lang="en-AU"/>
          </a:p>
        </p:txBody>
      </p:sp>
      <p:sp>
        <p:nvSpPr>
          <p:cNvPr id="11" name="Text 9"/>
          <p:cNvSpPr/>
          <p:nvPr/>
        </p:nvSpPr>
        <p:spPr>
          <a:xfrm>
            <a:off x="2560320" y="2834640"/>
            <a:ext cx="1737360" cy="731520"/>
          </a:xfrm>
          <a:prstGeom prst="rect">
            <a:avLst/>
          </a:prstGeom>
          <a:noFill/>
          <a:ln/>
        </p:spPr>
        <p:txBody>
          <a:bodyPr wrap="square" lIns="0" tIns="0" rIns="0" bIns="0" rtlCol="0" anchor="ctr"/>
          <a:lstStyle/>
          <a:p>
            <a:pPr marL="0" indent="0" algn="ctr">
              <a:buNone/>
            </a:pPr>
            <a:r>
              <a:rPr lang="en-US" sz="3600" b="1" dirty="0">
                <a:solidFill>
                  <a:srgbClr val="E8692D"/>
                </a:solidFill>
                <a:latin typeface="Poppins" pitchFamily="34" charset="0"/>
                <a:ea typeface="Poppins" pitchFamily="34" charset="-122"/>
                <a:cs typeface="Poppins" pitchFamily="34" charset="-120"/>
              </a:rPr>
              <a:t>500+</a:t>
            </a:r>
            <a:endParaRPr lang="en-US" sz="3600" dirty="0"/>
          </a:p>
        </p:txBody>
      </p:sp>
      <p:sp>
        <p:nvSpPr>
          <p:cNvPr id="12" name="Text 10"/>
          <p:cNvSpPr/>
          <p:nvPr/>
        </p:nvSpPr>
        <p:spPr>
          <a:xfrm>
            <a:off x="2560320" y="3657600"/>
            <a:ext cx="1737360" cy="731520"/>
          </a:xfrm>
          <a:prstGeom prst="rect">
            <a:avLst/>
          </a:prstGeom>
          <a:noFill/>
          <a:ln/>
        </p:spPr>
        <p:txBody>
          <a:bodyPr wrap="square" lIns="0" tIns="0" rIns="0" bIns="0" rtlCol="0" anchor="ctr"/>
          <a:lstStyle/>
          <a:p>
            <a:pPr marL="0" indent="0" algn="ctr">
              <a:lnSpc>
                <a:spcPct val="130000"/>
              </a:lnSpc>
              <a:buNone/>
            </a:pPr>
            <a:r>
              <a:rPr lang="en-US" sz="1100" dirty="0">
                <a:solidFill>
                  <a:srgbClr val="E8E8E8"/>
                </a:solidFill>
                <a:latin typeface="Poppins" pitchFamily="34" charset="0"/>
                <a:ea typeface="Poppins" pitchFamily="34" charset="-122"/>
                <a:cs typeface="Poppins" pitchFamily="34" charset="-120"/>
              </a:rPr>
              <a:t>Lives</a:t>
            </a:r>
            <a:endParaRPr lang="en-US" sz="1100" dirty="0"/>
          </a:p>
          <a:p>
            <a:pPr marL="0" indent="0" algn="ctr">
              <a:lnSpc>
                <a:spcPct val="130000"/>
              </a:lnSpc>
              <a:buNone/>
            </a:pPr>
            <a:r>
              <a:rPr lang="en-US" sz="1100" dirty="0">
                <a:solidFill>
                  <a:srgbClr val="E8E8E8"/>
                </a:solidFill>
                <a:latin typeface="Poppins" pitchFamily="34" charset="0"/>
                <a:ea typeface="Poppins" pitchFamily="34" charset="-122"/>
                <a:cs typeface="Poppins" pitchFamily="34" charset="-120"/>
              </a:rPr>
              <a:t>Impacted</a:t>
            </a:r>
            <a:endParaRPr lang="en-US" sz="1100" dirty="0"/>
          </a:p>
        </p:txBody>
      </p:sp>
      <p:sp>
        <p:nvSpPr>
          <p:cNvPr id="13" name="Shape 11"/>
          <p:cNvSpPr/>
          <p:nvPr/>
        </p:nvSpPr>
        <p:spPr>
          <a:xfrm>
            <a:off x="4480560" y="2468880"/>
            <a:ext cx="1737360" cy="2103120"/>
          </a:xfrm>
          <a:prstGeom prst="rect">
            <a:avLst/>
          </a:prstGeom>
          <a:solidFill>
            <a:srgbClr val="444444"/>
          </a:solidFill>
          <a:ln/>
          <a:effectLst>
            <a:outerShdw blurRad="101600" dist="38100" dir="8100000" algn="bl" rotWithShape="0">
              <a:srgbClr val="000000">
                <a:alpha val="12000"/>
              </a:srgbClr>
            </a:outerShdw>
          </a:effectLst>
        </p:spPr>
        <p:txBody>
          <a:bodyPr/>
          <a:lstStyle/>
          <a:p>
            <a:endParaRPr lang="en-AU"/>
          </a:p>
        </p:txBody>
      </p:sp>
      <p:sp>
        <p:nvSpPr>
          <p:cNvPr id="14" name="Shape 12"/>
          <p:cNvSpPr/>
          <p:nvPr/>
        </p:nvSpPr>
        <p:spPr>
          <a:xfrm>
            <a:off x="4480560" y="2468880"/>
            <a:ext cx="1737360" cy="54864"/>
          </a:xfrm>
          <a:prstGeom prst="rect">
            <a:avLst/>
          </a:prstGeom>
          <a:solidFill>
            <a:srgbClr val="E8692D"/>
          </a:solidFill>
          <a:ln/>
        </p:spPr>
        <p:txBody>
          <a:bodyPr/>
          <a:lstStyle/>
          <a:p>
            <a:endParaRPr lang="en-AU"/>
          </a:p>
        </p:txBody>
      </p:sp>
      <p:sp>
        <p:nvSpPr>
          <p:cNvPr id="15" name="Text 13"/>
          <p:cNvSpPr/>
          <p:nvPr/>
        </p:nvSpPr>
        <p:spPr>
          <a:xfrm>
            <a:off x="4480560" y="2834640"/>
            <a:ext cx="1737360" cy="731520"/>
          </a:xfrm>
          <a:prstGeom prst="rect">
            <a:avLst/>
          </a:prstGeom>
          <a:noFill/>
          <a:ln/>
        </p:spPr>
        <p:txBody>
          <a:bodyPr wrap="square" lIns="0" tIns="0" rIns="0" bIns="0" rtlCol="0" anchor="ctr"/>
          <a:lstStyle/>
          <a:p>
            <a:pPr marL="0" indent="0" algn="ctr">
              <a:buNone/>
            </a:pPr>
            <a:r>
              <a:rPr lang="en-US" sz="3600" b="1" dirty="0">
                <a:solidFill>
                  <a:srgbClr val="E8692D"/>
                </a:solidFill>
                <a:latin typeface="Poppins" pitchFamily="34" charset="0"/>
                <a:ea typeface="Poppins" pitchFamily="34" charset="-122"/>
                <a:cs typeface="Poppins" pitchFamily="34" charset="-120"/>
              </a:rPr>
              <a:t>8</a:t>
            </a:r>
            <a:endParaRPr lang="en-US" sz="3600" dirty="0"/>
          </a:p>
        </p:txBody>
      </p:sp>
      <p:sp>
        <p:nvSpPr>
          <p:cNvPr id="16" name="Text 14"/>
          <p:cNvSpPr/>
          <p:nvPr/>
        </p:nvSpPr>
        <p:spPr>
          <a:xfrm>
            <a:off x="4480560" y="3657600"/>
            <a:ext cx="1737360" cy="731520"/>
          </a:xfrm>
          <a:prstGeom prst="rect">
            <a:avLst/>
          </a:prstGeom>
          <a:noFill/>
          <a:ln/>
        </p:spPr>
        <p:txBody>
          <a:bodyPr wrap="square" lIns="0" tIns="0" rIns="0" bIns="0" rtlCol="0" anchor="ctr"/>
          <a:lstStyle/>
          <a:p>
            <a:pPr marL="0" indent="0" algn="ctr">
              <a:lnSpc>
                <a:spcPct val="130000"/>
              </a:lnSpc>
              <a:buNone/>
            </a:pPr>
            <a:r>
              <a:rPr lang="en-US" sz="1100" dirty="0">
                <a:solidFill>
                  <a:srgbClr val="E8E8E8"/>
                </a:solidFill>
                <a:latin typeface="Poppins" pitchFamily="34" charset="0"/>
                <a:ea typeface="Poppins" pitchFamily="34" charset="-122"/>
                <a:cs typeface="Poppins" pitchFamily="34" charset="-120"/>
              </a:rPr>
              <a:t>Board</a:t>
            </a:r>
            <a:endParaRPr lang="en-US" sz="1100" dirty="0"/>
          </a:p>
          <a:p>
            <a:pPr marL="0" indent="0" algn="ctr">
              <a:lnSpc>
                <a:spcPct val="130000"/>
              </a:lnSpc>
              <a:buNone/>
            </a:pPr>
            <a:r>
              <a:rPr lang="en-US" sz="1100" dirty="0">
                <a:solidFill>
                  <a:srgbClr val="E8E8E8"/>
                </a:solidFill>
                <a:latin typeface="Poppins" pitchFamily="34" charset="0"/>
                <a:ea typeface="Poppins" pitchFamily="34" charset="-122"/>
                <a:cs typeface="Poppins" pitchFamily="34" charset="-120"/>
              </a:rPr>
              <a:t>Members</a:t>
            </a:r>
            <a:endParaRPr lang="en-US" sz="1100" dirty="0"/>
          </a:p>
        </p:txBody>
      </p:sp>
      <p:sp>
        <p:nvSpPr>
          <p:cNvPr id="17" name="Shape 15"/>
          <p:cNvSpPr/>
          <p:nvPr/>
        </p:nvSpPr>
        <p:spPr>
          <a:xfrm>
            <a:off x="640080" y="5029200"/>
            <a:ext cx="1737360" cy="2103120"/>
          </a:xfrm>
          <a:prstGeom prst="rect">
            <a:avLst/>
          </a:prstGeom>
          <a:solidFill>
            <a:srgbClr val="444444"/>
          </a:solidFill>
          <a:ln/>
          <a:effectLst>
            <a:outerShdw blurRad="101600" dist="38100" dir="8100000" algn="bl" rotWithShape="0">
              <a:srgbClr val="000000">
                <a:alpha val="12000"/>
              </a:srgbClr>
            </a:outerShdw>
          </a:effectLst>
        </p:spPr>
        <p:txBody>
          <a:bodyPr/>
          <a:lstStyle/>
          <a:p>
            <a:endParaRPr lang="en-AU"/>
          </a:p>
        </p:txBody>
      </p:sp>
      <p:sp>
        <p:nvSpPr>
          <p:cNvPr id="18" name="Shape 16"/>
          <p:cNvSpPr/>
          <p:nvPr/>
        </p:nvSpPr>
        <p:spPr>
          <a:xfrm>
            <a:off x="640080" y="5029200"/>
            <a:ext cx="1737360" cy="54864"/>
          </a:xfrm>
          <a:prstGeom prst="rect">
            <a:avLst/>
          </a:prstGeom>
          <a:solidFill>
            <a:srgbClr val="E8692D"/>
          </a:solidFill>
          <a:ln/>
        </p:spPr>
        <p:txBody>
          <a:bodyPr/>
          <a:lstStyle/>
          <a:p>
            <a:endParaRPr lang="en-AU"/>
          </a:p>
        </p:txBody>
      </p:sp>
      <p:sp>
        <p:nvSpPr>
          <p:cNvPr id="19" name="Text 17"/>
          <p:cNvSpPr/>
          <p:nvPr/>
        </p:nvSpPr>
        <p:spPr>
          <a:xfrm>
            <a:off x="640080" y="5394960"/>
            <a:ext cx="1737360" cy="731520"/>
          </a:xfrm>
          <a:prstGeom prst="rect">
            <a:avLst/>
          </a:prstGeom>
          <a:noFill/>
          <a:ln/>
        </p:spPr>
        <p:txBody>
          <a:bodyPr wrap="square" lIns="0" tIns="0" rIns="0" bIns="0" rtlCol="0" anchor="ctr"/>
          <a:lstStyle/>
          <a:p>
            <a:pPr marL="0" indent="0" algn="ctr">
              <a:buNone/>
            </a:pPr>
            <a:r>
              <a:rPr lang="en-US" sz="3600" b="1" dirty="0">
                <a:solidFill>
                  <a:srgbClr val="E8692D"/>
                </a:solidFill>
                <a:latin typeface="Poppins" pitchFamily="34" charset="0"/>
                <a:ea typeface="Poppins" pitchFamily="34" charset="-122"/>
                <a:cs typeface="Poppins" pitchFamily="34" charset="-120"/>
              </a:rPr>
              <a:t>50+</a:t>
            </a:r>
            <a:endParaRPr lang="en-US" sz="3600" dirty="0"/>
          </a:p>
        </p:txBody>
      </p:sp>
      <p:sp>
        <p:nvSpPr>
          <p:cNvPr id="20" name="Text 18"/>
          <p:cNvSpPr/>
          <p:nvPr/>
        </p:nvSpPr>
        <p:spPr>
          <a:xfrm>
            <a:off x="640080" y="6217920"/>
            <a:ext cx="1737360" cy="731520"/>
          </a:xfrm>
          <a:prstGeom prst="rect">
            <a:avLst/>
          </a:prstGeom>
          <a:noFill/>
          <a:ln/>
        </p:spPr>
        <p:txBody>
          <a:bodyPr wrap="square" lIns="0" tIns="0" rIns="0" bIns="0" rtlCol="0" anchor="ctr"/>
          <a:lstStyle/>
          <a:p>
            <a:pPr marL="0" indent="0" algn="ctr">
              <a:lnSpc>
                <a:spcPct val="130000"/>
              </a:lnSpc>
              <a:buNone/>
            </a:pPr>
            <a:r>
              <a:rPr lang="en-US" sz="1100" dirty="0">
                <a:solidFill>
                  <a:srgbClr val="E8E8E8"/>
                </a:solidFill>
                <a:latin typeface="Poppins" pitchFamily="34" charset="0"/>
                <a:ea typeface="Poppins" pitchFamily="34" charset="-122"/>
                <a:cs typeface="Poppins" pitchFamily="34" charset="-120"/>
              </a:rPr>
              <a:t>Volunteers</a:t>
            </a:r>
            <a:endParaRPr lang="en-US" sz="1100" dirty="0"/>
          </a:p>
          <a:p>
            <a:pPr marL="0" indent="0" algn="ctr">
              <a:lnSpc>
                <a:spcPct val="130000"/>
              </a:lnSpc>
              <a:buNone/>
            </a:pPr>
            <a:r>
              <a:rPr lang="en-US" sz="1100" dirty="0">
                <a:solidFill>
                  <a:srgbClr val="E8E8E8"/>
                </a:solidFill>
                <a:latin typeface="Poppins" pitchFamily="34" charset="0"/>
                <a:ea typeface="Poppins" pitchFamily="34" charset="-122"/>
                <a:cs typeface="Poppins" pitchFamily="34" charset="-120"/>
              </a:rPr>
              <a:t>Engaged</a:t>
            </a:r>
            <a:endParaRPr lang="en-US" sz="1100" dirty="0"/>
          </a:p>
        </p:txBody>
      </p:sp>
      <p:sp>
        <p:nvSpPr>
          <p:cNvPr id="21" name="Shape 19"/>
          <p:cNvSpPr/>
          <p:nvPr/>
        </p:nvSpPr>
        <p:spPr>
          <a:xfrm>
            <a:off x="2560320" y="5029200"/>
            <a:ext cx="1737360" cy="2103120"/>
          </a:xfrm>
          <a:prstGeom prst="rect">
            <a:avLst/>
          </a:prstGeom>
          <a:solidFill>
            <a:srgbClr val="444444"/>
          </a:solidFill>
          <a:ln/>
          <a:effectLst>
            <a:outerShdw blurRad="101600" dist="38100" dir="8100000" algn="bl" rotWithShape="0">
              <a:srgbClr val="000000">
                <a:alpha val="12000"/>
              </a:srgbClr>
            </a:outerShdw>
          </a:effectLst>
        </p:spPr>
        <p:txBody>
          <a:bodyPr/>
          <a:lstStyle/>
          <a:p>
            <a:endParaRPr lang="en-AU"/>
          </a:p>
        </p:txBody>
      </p:sp>
      <p:sp>
        <p:nvSpPr>
          <p:cNvPr id="22" name="Shape 20"/>
          <p:cNvSpPr/>
          <p:nvPr/>
        </p:nvSpPr>
        <p:spPr>
          <a:xfrm>
            <a:off x="2560320" y="5029200"/>
            <a:ext cx="1737360" cy="54864"/>
          </a:xfrm>
          <a:prstGeom prst="rect">
            <a:avLst/>
          </a:prstGeom>
          <a:solidFill>
            <a:srgbClr val="E8692D"/>
          </a:solidFill>
          <a:ln/>
        </p:spPr>
        <p:txBody>
          <a:bodyPr/>
          <a:lstStyle/>
          <a:p>
            <a:endParaRPr lang="en-AU"/>
          </a:p>
        </p:txBody>
      </p:sp>
      <p:sp>
        <p:nvSpPr>
          <p:cNvPr id="23" name="Text 21"/>
          <p:cNvSpPr/>
          <p:nvPr/>
        </p:nvSpPr>
        <p:spPr>
          <a:xfrm>
            <a:off x="2560320" y="5394960"/>
            <a:ext cx="1737360" cy="731520"/>
          </a:xfrm>
          <a:prstGeom prst="rect">
            <a:avLst/>
          </a:prstGeom>
          <a:noFill/>
          <a:ln/>
        </p:spPr>
        <p:txBody>
          <a:bodyPr wrap="square" lIns="0" tIns="0" rIns="0" bIns="0" rtlCol="0" anchor="ctr"/>
          <a:lstStyle/>
          <a:p>
            <a:pPr marL="0" indent="0" algn="ctr">
              <a:buNone/>
            </a:pPr>
            <a:r>
              <a:rPr lang="en-US" sz="3600" b="1" dirty="0">
                <a:solidFill>
                  <a:srgbClr val="E8692D"/>
                </a:solidFill>
                <a:latin typeface="Poppins" pitchFamily="34" charset="0"/>
                <a:ea typeface="Poppins" pitchFamily="34" charset="-122"/>
                <a:cs typeface="Poppins" pitchFamily="34" charset="-120"/>
              </a:rPr>
              <a:t>5</a:t>
            </a:r>
            <a:endParaRPr lang="en-US" sz="3600" dirty="0"/>
          </a:p>
        </p:txBody>
      </p:sp>
      <p:sp>
        <p:nvSpPr>
          <p:cNvPr id="24" name="Text 22"/>
          <p:cNvSpPr/>
          <p:nvPr/>
        </p:nvSpPr>
        <p:spPr>
          <a:xfrm>
            <a:off x="2560320" y="6217920"/>
            <a:ext cx="1737360" cy="731520"/>
          </a:xfrm>
          <a:prstGeom prst="rect">
            <a:avLst/>
          </a:prstGeom>
          <a:noFill/>
          <a:ln/>
        </p:spPr>
        <p:txBody>
          <a:bodyPr wrap="square" lIns="0" tIns="0" rIns="0" bIns="0" rtlCol="0" anchor="ctr"/>
          <a:lstStyle/>
          <a:p>
            <a:pPr marL="0" indent="0" algn="ctr">
              <a:lnSpc>
                <a:spcPct val="130000"/>
              </a:lnSpc>
              <a:buNone/>
            </a:pPr>
            <a:r>
              <a:rPr lang="en-US" sz="1100" dirty="0">
                <a:solidFill>
                  <a:srgbClr val="E8E8E8"/>
                </a:solidFill>
                <a:latin typeface="Poppins" pitchFamily="34" charset="0"/>
                <a:ea typeface="Poppins" pitchFamily="34" charset="-122"/>
                <a:cs typeface="Poppins" pitchFamily="34" charset="-120"/>
              </a:rPr>
              <a:t>Key</a:t>
            </a:r>
            <a:endParaRPr lang="en-US" sz="1100" dirty="0"/>
          </a:p>
          <a:p>
            <a:pPr marL="0" indent="0" algn="ctr">
              <a:lnSpc>
                <a:spcPct val="130000"/>
              </a:lnSpc>
              <a:buNone/>
            </a:pPr>
            <a:r>
              <a:rPr lang="en-US" sz="1100" dirty="0">
                <a:solidFill>
                  <a:srgbClr val="E8E8E8"/>
                </a:solidFill>
                <a:latin typeface="Poppins" pitchFamily="34" charset="0"/>
                <a:ea typeface="Poppins" pitchFamily="34" charset="-122"/>
                <a:cs typeface="Poppins" pitchFamily="34" charset="-120"/>
              </a:rPr>
              <a:t>Partnerships</a:t>
            </a:r>
            <a:endParaRPr lang="en-US" sz="1100" dirty="0"/>
          </a:p>
        </p:txBody>
      </p:sp>
      <p:sp>
        <p:nvSpPr>
          <p:cNvPr id="25" name="Shape 23"/>
          <p:cNvSpPr/>
          <p:nvPr/>
        </p:nvSpPr>
        <p:spPr>
          <a:xfrm>
            <a:off x="4480560" y="5029200"/>
            <a:ext cx="1737360" cy="2103120"/>
          </a:xfrm>
          <a:prstGeom prst="rect">
            <a:avLst/>
          </a:prstGeom>
          <a:solidFill>
            <a:srgbClr val="444444"/>
          </a:solidFill>
          <a:ln/>
          <a:effectLst>
            <a:outerShdw blurRad="101600" dist="38100" dir="8100000" algn="bl" rotWithShape="0">
              <a:srgbClr val="000000">
                <a:alpha val="12000"/>
              </a:srgbClr>
            </a:outerShdw>
          </a:effectLst>
        </p:spPr>
        <p:txBody>
          <a:bodyPr/>
          <a:lstStyle/>
          <a:p>
            <a:endParaRPr lang="en-AU"/>
          </a:p>
        </p:txBody>
      </p:sp>
      <p:sp>
        <p:nvSpPr>
          <p:cNvPr id="26" name="Shape 24"/>
          <p:cNvSpPr/>
          <p:nvPr/>
        </p:nvSpPr>
        <p:spPr>
          <a:xfrm>
            <a:off x="4480560" y="5029200"/>
            <a:ext cx="1737360" cy="54864"/>
          </a:xfrm>
          <a:prstGeom prst="rect">
            <a:avLst/>
          </a:prstGeom>
          <a:solidFill>
            <a:srgbClr val="E8692D"/>
          </a:solidFill>
          <a:ln/>
        </p:spPr>
        <p:txBody>
          <a:bodyPr/>
          <a:lstStyle/>
          <a:p>
            <a:endParaRPr lang="en-AU"/>
          </a:p>
        </p:txBody>
      </p:sp>
      <p:sp>
        <p:nvSpPr>
          <p:cNvPr id="27" name="Text 25"/>
          <p:cNvSpPr/>
          <p:nvPr/>
        </p:nvSpPr>
        <p:spPr>
          <a:xfrm>
            <a:off x="4480560" y="5394960"/>
            <a:ext cx="1737360" cy="731520"/>
          </a:xfrm>
          <a:prstGeom prst="rect">
            <a:avLst/>
          </a:prstGeom>
          <a:noFill/>
          <a:ln/>
        </p:spPr>
        <p:txBody>
          <a:bodyPr wrap="square" lIns="0" tIns="0" rIns="0" bIns="0" rtlCol="0" anchor="ctr"/>
          <a:lstStyle/>
          <a:p>
            <a:pPr marL="0" indent="0" algn="ctr">
              <a:buNone/>
            </a:pPr>
            <a:r>
              <a:rPr lang="en-US" sz="3600" b="1" dirty="0">
                <a:solidFill>
                  <a:srgbClr val="E8692D"/>
                </a:solidFill>
                <a:latin typeface="Poppins" pitchFamily="34" charset="0"/>
                <a:ea typeface="Poppins" pitchFamily="34" charset="-122"/>
                <a:cs typeface="Poppins" pitchFamily="34" charset="-120"/>
              </a:rPr>
              <a:t>10</a:t>
            </a:r>
            <a:endParaRPr lang="en-US" sz="3600" dirty="0"/>
          </a:p>
        </p:txBody>
      </p:sp>
      <p:sp>
        <p:nvSpPr>
          <p:cNvPr id="28" name="Text 26"/>
          <p:cNvSpPr/>
          <p:nvPr/>
        </p:nvSpPr>
        <p:spPr>
          <a:xfrm>
            <a:off x="4480560" y="6217920"/>
            <a:ext cx="1737360" cy="731520"/>
          </a:xfrm>
          <a:prstGeom prst="rect">
            <a:avLst/>
          </a:prstGeom>
          <a:noFill/>
          <a:ln/>
        </p:spPr>
        <p:txBody>
          <a:bodyPr wrap="square" lIns="0" tIns="0" rIns="0" bIns="0" rtlCol="0" anchor="ctr"/>
          <a:lstStyle/>
          <a:p>
            <a:pPr marL="0" indent="0" algn="ctr">
              <a:lnSpc>
                <a:spcPct val="130000"/>
              </a:lnSpc>
              <a:buNone/>
            </a:pPr>
            <a:r>
              <a:rPr lang="en-US" sz="1100" dirty="0">
                <a:solidFill>
                  <a:srgbClr val="E8E8E8"/>
                </a:solidFill>
                <a:latin typeface="Poppins" pitchFamily="34" charset="0"/>
                <a:ea typeface="Poppins" pitchFamily="34" charset="-122"/>
                <a:cs typeface="Poppins" pitchFamily="34" charset="-120"/>
              </a:rPr>
              <a:t>Years of</a:t>
            </a:r>
            <a:endParaRPr lang="en-US" sz="1100" dirty="0"/>
          </a:p>
          <a:p>
            <a:pPr marL="0" indent="0" algn="ctr">
              <a:lnSpc>
                <a:spcPct val="130000"/>
              </a:lnSpc>
              <a:buNone/>
            </a:pPr>
            <a:r>
              <a:rPr lang="en-US" sz="1100" dirty="0">
                <a:solidFill>
                  <a:srgbClr val="E8E8E8"/>
                </a:solidFill>
                <a:latin typeface="Poppins" pitchFamily="34" charset="0"/>
                <a:ea typeface="Poppins" pitchFamily="34" charset="-122"/>
                <a:cs typeface="Poppins" pitchFamily="34" charset="-120"/>
              </a:rPr>
              <a:t>Service</a:t>
            </a:r>
            <a:endParaRPr lang="en-US" sz="1100" dirty="0"/>
          </a:p>
        </p:txBody>
      </p:sp>
      <p:sp>
        <p:nvSpPr>
          <p:cNvPr id="29" name="Shape 27"/>
          <p:cNvSpPr/>
          <p:nvPr/>
        </p:nvSpPr>
        <p:spPr>
          <a:xfrm>
            <a:off x="0" y="8869680"/>
            <a:ext cx="6858000" cy="274320"/>
          </a:xfrm>
          <a:prstGeom prst="rect">
            <a:avLst/>
          </a:prstGeom>
          <a:solidFill>
            <a:srgbClr val="E8692D"/>
          </a:solidFill>
          <a:ln/>
        </p:spPr>
        <p:txBody>
          <a:bodyPr/>
          <a:lstStyle/>
          <a:p>
            <a:endParaRPr lang="en-AU"/>
          </a:p>
        </p:txBody>
      </p:sp>
      <p:pic>
        <p:nvPicPr>
          <p:cNvPr id="31" name="Picture 30">
            <a:extLst>
              <a:ext uri="{FF2B5EF4-FFF2-40B4-BE49-F238E27FC236}">
                <a16:creationId xmlns:a16="http://schemas.microsoft.com/office/drawing/2014/main" id="{DEAE9267-E7B6-49B7-2930-E5B2BE02E107}"/>
              </a:ext>
            </a:extLst>
          </p:cNvPr>
          <p:cNvPicPr>
            <a:picLocks noChangeAspect="1"/>
          </p:cNvPicPr>
          <p:nvPr/>
        </p:nvPicPr>
        <p:blipFill>
          <a:blip r:embed="rId3"/>
          <a:stretch>
            <a:fillRect/>
          </a:stretch>
        </p:blipFill>
        <p:spPr>
          <a:xfrm>
            <a:off x="4531333" y="6350989"/>
            <a:ext cx="2842821" cy="284282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548640"/>
            <a:ext cx="5486400" cy="548640"/>
          </a:xfrm>
          <a:prstGeom prst="rect">
            <a:avLst/>
          </a:prstGeom>
          <a:noFill/>
          <a:ln/>
        </p:spPr>
        <p:txBody>
          <a:bodyPr wrap="square" lIns="0" tIns="0" rIns="0" bIns="0" rtlCol="0" anchor="ctr"/>
          <a:lstStyle/>
          <a:p>
            <a:pPr marL="0" indent="0">
              <a:buNone/>
            </a:pPr>
            <a:r>
              <a:rPr lang="en-US" sz="2800" b="1" kern="0" spc="400" dirty="0">
                <a:solidFill>
                  <a:srgbClr val="000000"/>
                </a:solidFill>
                <a:latin typeface="Poppins" pitchFamily="34" charset="0"/>
                <a:ea typeface="Poppins" pitchFamily="34" charset="-122"/>
                <a:cs typeface="Poppins" pitchFamily="34" charset="-120"/>
              </a:rPr>
              <a:t>OUR PROGRAMS</a:t>
            </a:r>
            <a:endParaRPr lang="en-US" sz="2800" dirty="0"/>
          </a:p>
        </p:txBody>
      </p:sp>
      <p:sp>
        <p:nvSpPr>
          <p:cNvPr id="3" name="Shape 1"/>
          <p:cNvSpPr/>
          <p:nvPr/>
        </p:nvSpPr>
        <p:spPr>
          <a:xfrm>
            <a:off x="640080" y="1143000"/>
            <a:ext cx="731520" cy="45720"/>
          </a:xfrm>
          <a:prstGeom prst="rect">
            <a:avLst/>
          </a:prstGeom>
          <a:solidFill>
            <a:srgbClr val="E8692D"/>
          </a:solidFill>
          <a:ln/>
        </p:spPr>
        <p:txBody>
          <a:bodyPr/>
          <a:lstStyle/>
          <a:p>
            <a:endParaRPr lang="en-AU"/>
          </a:p>
        </p:txBody>
      </p:sp>
      <p:sp>
        <p:nvSpPr>
          <p:cNvPr id="4" name="Text 2"/>
          <p:cNvSpPr/>
          <p:nvPr/>
        </p:nvSpPr>
        <p:spPr>
          <a:xfrm>
            <a:off x="640080" y="1463040"/>
            <a:ext cx="5577840" cy="822960"/>
          </a:xfrm>
          <a:prstGeom prst="rect">
            <a:avLst/>
          </a:prstGeom>
          <a:noFill/>
          <a:ln/>
        </p:spPr>
        <p:txBody>
          <a:bodyPr wrap="square" lIns="0" tIns="0" rIns="0" bIns="0" rtlCol="0" anchor="ctr"/>
          <a:lstStyle/>
          <a:p>
            <a:pPr marL="0" indent="0">
              <a:lnSpc>
                <a:spcPct val="150000"/>
              </a:lnSpc>
              <a:buNone/>
            </a:pPr>
            <a:r>
              <a:rPr lang="en-US" sz="1200" dirty="0">
                <a:solidFill>
                  <a:srgbClr val="333333"/>
                </a:solidFill>
                <a:latin typeface="Poppins" pitchFamily="34" charset="0"/>
                <a:ea typeface="Poppins" pitchFamily="34" charset="-122"/>
                <a:cs typeface="Poppins" pitchFamily="34" charset="-120"/>
              </a:rPr>
              <a:t>Our work is grounded in compassion, equality, and action. Through targeted programs, we empower communities to break cycles of violence and create lasting change.</a:t>
            </a:r>
            <a:endParaRPr lang="en-US" sz="1200" dirty="0"/>
          </a:p>
        </p:txBody>
      </p:sp>
      <p:sp>
        <p:nvSpPr>
          <p:cNvPr id="5" name="Shape 3"/>
          <p:cNvSpPr/>
          <p:nvPr/>
        </p:nvSpPr>
        <p:spPr>
          <a:xfrm>
            <a:off x="640080" y="2560320"/>
            <a:ext cx="5577840" cy="1051560"/>
          </a:xfrm>
          <a:prstGeom prst="rect">
            <a:avLst/>
          </a:prstGeom>
          <a:solidFill>
            <a:srgbClr val="F5F5F5"/>
          </a:solidFill>
          <a:ln/>
        </p:spPr>
        <p:txBody>
          <a:bodyPr/>
          <a:lstStyle/>
          <a:p>
            <a:endParaRPr lang="en-AU"/>
          </a:p>
        </p:txBody>
      </p:sp>
      <p:sp>
        <p:nvSpPr>
          <p:cNvPr id="6" name="Shape 4"/>
          <p:cNvSpPr/>
          <p:nvPr/>
        </p:nvSpPr>
        <p:spPr>
          <a:xfrm>
            <a:off x="914400" y="2743200"/>
            <a:ext cx="502920" cy="502920"/>
          </a:xfrm>
          <a:prstGeom prst="ellipse">
            <a:avLst/>
          </a:prstGeom>
          <a:solidFill>
            <a:srgbClr val="E8692D"/>
          </a:solidFill>
          <a:ln/>
        </p:spPr>
        <p:txBody>
          <a:bodyPr/>
          <a:lstStyle/>
          <a:p>
            <a:endParaRPr lang="en-AU"/>
          </a:p>
        </p:txBody>
      </p:sp>
      <p:sp>
        <p:nvSpPr>
          <p:cNvPr id="7" name="Text 5"/>
          <p:cNvSpPr/>
          <p:nvPr/>
        </p:nvSpPr>
        <p:spPr>
          <a:xfrm>
            <a:off x="914400" y="2743200"/>
            <a:ext cx="502920" cy="502920"/>
          </a:xfrm>
          <a:prstGeom prst="rect">
            <a:avLst/>
          </a:prstGeom>
          <a:noFill/>
          <a:ln/>
        </p:spPr>
        <p:txBody>
          <a:bodyPr wrap="square" lIns="0" tIns="0" rIns="0" bIns="0" rtlCol="0" anchor="ctr"/>
          <a:lstStyle/>
          <a:p>
            <a:pPr marL="0" indent="0" algn="ctr">
              <a:buNone/>
            </a:pPr>
            <a:r>
              <a:rPr lang="en-US" sz="1400" b="1" dirty="0">
                <a:solidFill>
                  <a:srgbClr val="FFFFFF"/>
                </a:solidFill>
                <a:latin typeface="Poppins" pitchFamily="34" charset="0"/>
                <a:ea typeface="Poppins" pitchFamily="34" charset="-122"/>
                <a:cs typeface="Poppins" pitchFamily="34" charset="-120"/>
              </a:rPr>
              <a:t>1</a:t>
            </a:r>
            <a:endParaRPr lang="en-US" sz="1400" dirty="0"/>
          </a:p>
        </p:txBody>
      </p:sp>
      <p:sp>
        <p:nvSpPr>
          <p:cNvPr id="8" name="Text 6"/>
          <p:cNvSpPr/>
          <p:nvPr/>
        </p:nvSpPr>
        <p:spPr>
          <a:xfrm>
            <a:off x="1645920" y="2651760"/>
            <a:ext cx="4389120" cy="320040"/>
          </a:xfrm>
          <a:prstGeom prst="rect">
            <a:avLst/>
          </a:prstGeom>
          <a:noFill/>
          <a:ln/>
        </p:spPr>
        <p:txBody>
          <a:bodyPr wrap="square" lIns="0" tIns="0" rIns="0" bIns="0" rtlCol="0" anchor="ctr"/>
          <a:lstStyle/>
          <a:p>
            <a:pPr marL="0" indent="0">
              <a:buNone/>
            </a:pPr>
            <a:r>
              <a:rPr lang="en-US" sz="1200" b="1" dirty="0">
                <a:solidFill>
                  <a:srgbClr val="000000"/>
                </a:solidFill>
                <a:latin typeface="Poppins" pitchFamily="34" charset="0"/>
                <a:ea typeface="Poppins" pitchFamily="34" charset="-122"/>
                <a:cs typeface="Poppins" pitchFamily="34" charset="-120"/>
              </a:rPr>
              <a:t>Hunt for a Hero Awards</a:t>
            </a:r>
            <a:endParaRPr lang="en-US" sz="1200" dirty="0"/>
          </a:p>
        </p:txBody>
      </p:sp>
      <p:sp>
        <p:nvSpPr>
          <p:cNvPr id="9" name="Text 7"/>
          <p:cNvSpPr/>
          <p:nvPr/>
        </p:nvSpPr>
        <p:spPr>
          <a:xfrm>
            <a:off x="1645920" y="3017520"/>
            <a:ext cx="4389120" cy="502920"/>
          </a:xfrm>
          <a:prstGeom prst="rect">
            <a:avLst/>
          </a:prstGeom>
          <a:noFill/>
          <a:ln/>
        </p:spPr>
        <p:txBody>
          <a:bodyPr wrap="square" lIns="0" tIns="0" rIns="0" bIns="0" rtlCol="0" anchor="ctr"/>
          <a:lstStyle/>
          <a:p>
            <a:pPr marL="0" indent="0">
              <a:lnSpc>
                <a:spcPct val="130000"/>
              </a:lnSpc>
              <a:buNone/>
            </a:pPr>
            <a:r>
              <a:rPr lang="en-US" sz="1000" dirty="0">
                <a:solidFill>
                  <a:srgbClr val="444444"/>
                </a:solidFill>
                <a:latin typeface="Poppins" pitchFamily="34" charset="0"/>
                <a:ea typeface="Poppins" pitchFamily="34" charset="-122"/>
                <a:cs typeface="Poppins" pitchFamily="34" charset="-120"/>
              </a:rPr>
              <a:t>Celebrating individuals who stand up against domestic violence through our national peer-to-peer awards program.</a:t>
            </a:r>
            <a:endParaRPr lang="en-US" sz="1000" dirty="0"/>
          </a:p>
        </p:txBody>
      </p:sp>
      <p:sp>
        <p:nvSpPr>
          <p:cNvPr id="10" name="Shape 8"/>
          <p:cNvSpPr/>
          <p:nvPr/>
        </p:nvSpPr>
        <p:spPr>
          <a:xfrm>
            <a:off x="640080" y="3794760"/>
            <a:ext cx="5577840" cy="1051560"/>
          </a:xfrm>
          <a:prstGeom prst="rect">
            <a:avLst/>
          </a:prstGeom>
          <a:solidFill>
            <a:srgbClr val="F5F5F5"/>
          </a:solidFill>
          <a:ln/>
        </p:spPr>
        <p:txBody>
          <a:bodyPr/>
          <a:lstStyle/>
          <a:p>
            <a:endParaRPr lang="en-AU"/>
          </a:p>
        </p:txBody>
      </p:sp>
      <p:sp>
        <p:nvSpPr>
          <p:cNvPr id="11" name="Shape 9"/>
          <p:cNvSpPr/>
          <p:nvPr/>
        </p:nvSpPr>
        <p:spPr>
          <a:xfrm>
            <a:off x="914400" y="3977640"/>
            <a:ext cx="502920" cy="502920"/>
          </a:xfrm>
          <a:prstGeom prst="ellipse">
            <a:avLst/>
          </a:prstGeom>
          <a:solidFill>
            <a:srgbClr val="E8692D"/>
          </a:solidFill>
          <a:ln/>
        </p:spPr>
        <p:txBody>
          <a:bodyPr/>
          <a:lstStyle/>
          <a:p>
            <a:endParaRPr lang="en-AU"/>
          </a:p>
        </p:txBody>
      </p:sp>
      <p:sp>
        <p:nvSpPr>
          <p:cNvPr id="12" name="Text 10"/>
          <p:cNvSpPr/>
          <p:nvPr/>
        </p:nvSpPr>
        <p:spPr>
          <a:xfrm>
            <a:off x="914400" y="3977640"/>
            <a:ext cx="502920" cy="502920"/>
          </a:xfrm>
          <a:prstGeom prst="rect">
            <a:avLst/>
          </a:prstGeom>
          <a:noFill/>
          <a:ln/>
        </p:spPr>
        <p:txBody>
          <a:bodyPr wrap="square" lIns="0" tIns="0" rIns="0" bIns="0" rtlCol="0" anchor="ctr"/>
          <a:lstStyle/>
          <a:p>
            <a:pPr marL="0" indent="0" algn="ctr">
              <a:buNone/>
            </a:pPr>
            <a:r>
              <a:rPr lang="en-US" sz="1400" b="1" dirty="0">
                <a:solidFill>
                  <a:srgbClr val="FFFFFF"/>
                </a:solidFill>
                <a:latin typeface="Poppins" pitchFamily="34" charset="0"/>
                <a:ea typeface="Poppins" pitchFamily="34" charset="-122"/>
                <a:cs typeface="Poppins" pitchFamily="34" charset="-120"/>
              </a:rPr>
              <a:t>2</a:t>
            </a:r>
            <a:endParaRPr lang="en-US" sz="1400" dirty="0"/>
          </a:p>
        </p:txBody>
      </p:sp>
      <p:sp>
        <p:nvSpPr>
          <p:cNvPr id="13" name="Text 11"/>
          <p:cNvSpPr/>
          <p:nvPr/>
        </p:nvSpPr>
        <p:spPr>
          <a:xfrm>
            <a:off x="1645920" y="3886200"/>
            <a:ext cx="4389120" cy="320040"/>
          </a:xfrm>
          <a:prstGeom prst="rect">
            <a:avLst/>
          </a:prstGeom>
          <a:noFill/>
          <a:ln/>
        </p:spPr>
        <p:txBody>
          <a:bodyPr wrap="square" lIns="0" tIns="0" rIns="0" bIns="0" rtlCol="0" anchor="ctr"/>
          <a:lstStyle/>
          <a:p>
            <a:pPr marL="0" indent="0">
              <a:buNone/>
            </a:pPr>
            <a:r>
              <a:rPr lang="en-US" sz="1200" b="1" dirty="0">
                <a:solidFill>
                  <a:srgbClr val="000000"/>
                </a:solidFill>
                <a:latin typeface="Poppins" pitchFamily="34" charset="0"/>
                <a:ea typeface="Poppins" pitchFamily="34" charset="-122"/>
                <a:cs typeface="Poppins" pitchFamily="34" charset="-120"/>
              </a:rPr>
              <a:t>Men’s Learning Circles</a:t>
            </a:r>
            <a:endParaRPr lang="en-US" sz="1200" dirty="0"/>
          </a:p>
        </p:txBody>
      </p:sp>
      <p:sp>
        <p:nvSpPr>
          <p:cNvPr id="14" name="Text 12"/>
          <p:cNvSpPr/>
          <p:nvPr/>
        </p:nvSpPr>
        <p:spPr>
          <a:xfrm>
            <a:off x="1645920" y="4251960"/>
            <a:ext cx="4389120" cy="502920"/>
          </a:xfrm>
          <a:prstGeom prst="rect">
            <a:avLst/>
          </a:prstGeom>
          <a:noFill/>
          <a:ln/>
        </p:spPr>
        <p:txBody>
          <a:bodyPr wrap="square" lIns="0" tIns="0" rIns="0" bIns="0" rtlCol="0" anchor="ctr"/>
          <a:lstStyle/>
          <a:p>
            <a:pPr marL="0" indent="0">
              <a:lnSpc>
                <a:spcPct val="130000"/>
              </a:lnSpc>
              <a:buNone/>
            </a:pPr>
            <a:r>
              <a:rPr lang="en-US" sz="1000" dirty="0">
                <a:solidFill>
                  <a:srgbClr val="444444"/>
                </a:solidFill>
                <a:latin typeface="Poppins" pitchFamily="34" charset="0"/>
                <a:ea typeface="Poppins" pitchFamily="34" charset="-122"/>
                <a:cs typeface="Poppins" pitchFamily="34" charset="-120"/>
              </a:rPr>
              <a:t>Creating safe spaces for men to explore the topic of domestic and family violence and be part of the change.</a:t>
            </a:r>
            <a:endParaRPr lang="en-US" sz="1000" dirty="0"/>
          </a:p>
        </p:txBody>
      </p:sp>
      <p:sp>
        <p:nvSpPr>
          <p:cNvPr id="15" name="Shape 13"/>
          <p:cNvSpPr/>
          <p:nvPr/>
        </p:nvSpPr>
        <p:spPr>
          <a:xfrm>
            <a:off x="640080" y="5029200"/>
            <a:ext cx="5577840" cy="1051560"/>
          </a:xfrm>
          <a:prstGeom prst="rect">
            <a:avLst/>
          </a:prstGeom>
          <a:solidFill>
            <a:srgbClr val="F5F5F5"/>
          </a:solidFill>
          <a:ln/>
        </p:spPr>
        <p:txBody>
          <a:bodyPr/>
          <a:lstStyle/>
          <a:p>
            <a:endParaRPr lang="en-AU"/>
          </a:p>
        </p:txBody>
      </p:sp>
      <p:sp>
        <p:nvSpPr>
          <p:cNvPr id="16" name="Shape 14"/>
          <p:cNvSpPr/>
          <p:nvPr/>
        </p:nvSpPr>
        <p:spPr>
          <a:xfrm>
            <a:off x="914400" y="5212080"/>
            <a:ext cx="502920" cy="502920"/>
          </a:xfrm>
          <a:prstGeom prst="ellipse">
            <a:avLst/>
          </a:prstGeom>
          <a:solidFill>
            <a:srgbClr val="E8692D"/>
          </a:solidFill>
          <a:ln/>
        </p:spPr>
        <p:txBody>
          <a:bodyPr/>
          <a:lstStyle/>
          <a:p>
            <a:endParaRPr lang="en-AU"/>
          </a:p>
        </p:txBody>
      </p:sp>
      <p:sp>
        <p:nvSpPr>
          <p:cNvPr id="17" name="Text 15"/>
          <p:cNvSpPr/>
          <p:nvPr/>
        </p:nvSpPr>
        <p:spPr>
          <a:xfrm>
            <a:off x="914400" y="5212080"/>
            <a:ext cx="502920" cy="502920"/>
          </a:xfrm>
          <a:prstGeom prst="rect">
            <a:avLst/>
          </a:prstGeom>
          <a:noFill/>
          <a:ln/>
        </p:spPr>
        <p:txBody>
          <a:bodyPr wrap="square" lIns="0" tIns="0" rIns="0" bIns="0" rtlCol="0" anchor="ctr"/>
          <a:lstStyle/>
          <a:p>
            <a:pPr marL="0" indent="0" algn="ctr">
              <a:buNone/>
            </a:pPr>
            <a:r>
              <a:rPr lang="en-US" sz="1400" b="1" dirty="0">
                <a:solidFill>
                  <a:srgbClr val="FFFFFF"/>
                </a:solidFill>
                <a:latin typeface="Poppins" pitchFamily="34" charset="0"/>
                <a:ea typeface="Poppins" pitchFamily="34" charset="-122"/>
                <a:cs typeface="Poppins" pitchFamily="34" charset="-120"/>
              </a:rPr>
              <a:t>3</a:t>
            </a:r>
            <a:endParaRPr lang="en-US" sz="1400" dirty="0"/>
          </a:p>
        </p:txBody>
      </p:sp>
      <p:sp>
        <p:nvSpPr>
          <p:cNvPr id="18" name="Text 16"/>
          <p:cNvSpPr/>
          <p:nvPr/>
        </p:nvSpPr>
        <p:spPr>
          <a:xfrm>
            <a:off x="1645920" y="5120640"/>
            <a:ext cx="4389120" cy="320040"/>
          </a:xfrm>
          <a:prstGeom prst="rect">
            <a:avLst/>
          </a:prstGeom>
          <a:noFill/>
          <a:ln/>
        </p:spPr>
        <p:txBody>
          <a:bodyPr wrap="square" lIns="0" tIns="0" rIns="0" bIns="0" rtlCol="0" anchor="ctr"/>
          <a:lstStyle/>
          <a:p>
            <a:pPr marL="0" indent="0">
              <a:buNone/>
            </a:pPr>
            <a:r>
              <a:rPr lang="en-US" sz="1200" b="1" dirty="0" err="1">
                <a:solidFill>
                  <a:srgbClr val="000000"/>
                </a:solidFill>
                <a:latin typeface="Poppins" pitchFamily="34" charset="0"/>
                <a:ea typeface="Poppins" pitchFamily="34" charset="-122"/>
                <a:cs typeface="Poppins" pitchFamily="34" charset="-120"/>
              </a:rPr>
              <a:t>Sweartober</a:t>
            </a:r>
            <a:endParaRPr lang="en-US" sz="1200" dirty="0"/>
          </a:p>
        </p:txBody>
      </p:sp>
      <p:sp>
        <p:nvSpPr>
          <p:cNvPr id="19" name="Text 17"/>
          <p:cNvSpPr/>
          <p:nvPr/>
        </p:nvSpPr>
        <p:spPr>
          <a:xfrm>
            <a:off x="1645920" y="5486400"/>
            <a:ext cx="4480560" cy="502920"/>
          </a:xfrm>
          <a:prstGeom prst="rect">
            <a:avLst/>
          </a:prstGeom>
          <a:noFill/>
          <a:ln/>
        </p:spPr>
        <p:txBody>
          <a:bodyPr wrap="square" lIns="0" tIns="0" rIns="0" bIns="0" rtlCol="0" anchor="ctr"/>
          <a:lstStyle/>
          <a:p>
            <a:pPr marL="0" indent="0">
              <a:lnSpc>
                <a:spcPct val="130000"/>
              </a:lnSpc>
              <a:buNone/>
            </a:pPr>
            <a:r>
              <a:rPr lang="en-US" sz="1000" dirty="0">
                <a:solidFill>
                  <a:srgbClr val="444444"/>
                </a:solidFill>
                <a:latin typeface="Poppins" pitchFamily="34" charset="0"/>
                <a:cs typeface="Poppins" pitchFamily="34" charset="-120"/>
              </a:rPr>
              <a:t>During October we challenge individuals, businesses to give up swearing or be fines as a way to draw attention to the impact of verbal abuse</a:t>
            </a:r>
            <a:endParaRPr lang="en-US" sz="1000" dirty="0"/>
          </a:p>
        </p:txBody>
      </p:sp>
      <p:sp>
        <p:nvSpPr>
          <p:cNvPr id="20" name="Shape 18"/>
          <p:cNvSpPr/>
          <p:nvPr/>
        </p:nvSpPr>
        <p:spPr>
          <a:xfrm>
            <a:off x="640080" y="6263640"/>
            <a:ext cx="5577840" cy="1051560"/>
          </a:xfrm>
          <a:prstGeom prst="rect">
            <a:avLst/>
          </a:prstGeom>
          <a:solidFill>
            <a:srgbClr val="F5F5F5"/>
          </a:solidFill>
          <a:ln/>
        </p:spPr>
        <p:txBody>
          <a:bodyPr/>
          <a:lstStyle/>
          <a:p>
            <a:endParaRPr lang="en-AU"/>
          </a:p>
        </p:txBody>
      </p:sp>
      <p:sp>
        <p:nvSpPr>
          <p:cNvPr id="21" name="Shape 19"/>
          <p:cNvSpPr/>
          <p:nvPr/>
        </p:nvSpPr>
        <p:spPr>
          <a:xfrm>
            <a:off x="914400" y="6446520"/>
            <a:ext cx="502920" cy="502920"/>
          </a:xfrm>
          <a:prstGeom prst="ellipse">
            <a:avLst/>
          </a:prstGeom>
          <a:solidFill>
            <a:srgbClr val="E8692D"/>
          </a:solidFill>
          <a:ln/>
        </p:spPr>
        <p:txBody>
          <a:bodyPr/>
          <a:lstStyle/>
          <a:p>
            <a:endParaRPr lang="en-AU"/>
          </a:p>
        </p:txBody>
      </p:sp>
      <p:sp>
        <p:nvSpPr>
          <p:cNvPr id="22" name="Text 20"/>
          <p:cNvSpPr/>
          <p:nvPr/>
        </p:nvSpPr>
        <p:spPr>
          <a:xfrm>
            <a:off x="914400" y="6446520"/>
            <a:ext cx="502920" cy="502920"/>
          </a:xfrm>
          <a:prstGeom prst="rect">
            <a:avLst/>
          </a:prstGeom>
          <a:noFill/>
          <a:ln/>
        </p:spPr>
        <p:txBody>
          <a:bodyPr wrap="square" lIns="0" tIns="0" rIns="0" bIns="0" rtlCol="0" anchor="ctr"/>
          <a:lstStyle/>
          <a:p>
            <a:pPr marL="0" indent="0" algn="ctr">
              <a:buNone/>
            </a:pPr>
            <a:r>
              <a:rPr lang="en-US" sz="1400" b="1" dirty="0">
                <a:solidFill>
                  <a:srgbClr val="FFFFFF"/>
                </a:solidFill>
                <a:latin typeface="Poppins" pitchFamily="34" charset="0"/>
                <a:ea typeface="Poppins" pitchFamily="34" charset="-122"/>
                <a:cs typeface="Poppins" pitchFamily="34" charset="-120"/>
              </a:rPr>
              <a:t>4</a:t>
            </a:r>
            <a:endParaRPr lang="en-US" sz="1400" dirty="0"/>
          </a:p>
        </p:txBody>
      </p:sp>
      <p:sp>
        <p:nvSpPr>
          <p:cNvPr id="23" name="Text 21"/>
          <p:cNvSpPr/>
          <p:nvPr/>
        </p:nvSpPr>
        <p:spPr>
          <a:xfrm>
            <a:off x="1645920" y="6355080"/>
            <a:ext cx="4389120" cy="320040"/>
          </a:xfrm>
          <a:prstGeom prst="rect">
            <a:avLst/>
          </a:prstGeom>
          <a:noFill/>
          <a:ln/>
        </p:spPr>
        <p:txBody>
          <a:bodyPr wrap="square" lIns="0" tIns="0" rIns="0" bIns="0" rtlCol="0" anchor="ctr"/>
          <a:lstStyle/>
          <a:p>
            <a:pPr marL="0" indent="0">
              <a:buNone/>
            </a:pPr>
            <a:r>
              <a:rPr lang="en-US" sz="1200" b="1" dirty="0">
                <a:solidFill>
                  <a:srgbClr val="000000"/>
                </a:solidFill>
                <a:latin typeface="Poppins" pitchFamily="34" charset="0"/>
                <a:ea typeface="Poppins" pitchFamily="34" charset="-122"/>
                <a:cs typeface="Poppins" pitchFamily="34" charset="-120"/>
              </a:rPr>
              <a:t>Education &amp; Awareness</a:t>
            </a:r>
            <a:endParaRPr lang="en-US" sz="1200" dirty="0"/>
          </a:p>
        </p:txBody>
      </p:sp>
      <p:sp>
        <p:nvSpPr>
          <p:cNvPr id="24" name="Text 22"/>
          <p:cNvSpPr/>
          <p:nvPr/>
        </p:nvSpPr>
        <p:spPr>
          <a:xfrm>
            <a:off x="1645920" y="6720840"/>
            <a:ext cx="4389120" cy="502920"/>
          </a:xfrm>
          <a:prstGeom prst="rect">
            <a:avLst/>
          </a:prstGeom>
          <a:noFill/>
          <a:ln/>
        </p:spPr>
        <p:txBody>
          <a:bodyPr wrap="square" lIns="0" tIns="0" rIns="0" bIns="0" rtlCol="0" anchor="ctr"/>
          <a:lstStyle/>
          <a:p>
            <a:pPr marL="0" indent="0">
              <a:lnSpc>
                <a:spcPct val="130000"/>
              </a:lnSpc>
              <a:buNone/>
            </a:pPr>
            <a:r>
              <a:rPr lang="en-US" sz="1000" dirty="0">
                <a:solidFill>
                  <a:srgbClr val="444444"/>
                </a:solidFill>
                <a:latin typeface="Poppins" pitchFamily="34" charset="0"/>
                <a:ea typeface="Poppins" pitchFamily="34" charset="-122"/>
                <a:cs typeface="Poppins" pitchFamily="34" charset="-120"/>
              </a:rPr>
              <a:t>Raising awareness about the impact of family violence through community education and quality information.</a:t>
            </a:r>
            <a:endParaRPr lang="en-US" sz="1000" dirty="0"/>
          </a:p>
        </p:txBody>
      </p:sp>
      <p:sp>
        <p:nvSpPr>
          <p:cNvPr id="25" name="Shape 23"/>
          <p:cNvSpPr/>
          <p:nvPr/>
        </p:nvSpPr>
        <p:spPr>
          <a:xfrm>
            <a:off x="640080" y="7498080"/>
            <a:ext cx="5577840" cy="1051560"/>
          </a:xfrm>
          <a:prstGeom prst="rect">
            <a:avLst/>
          </a:prstGeom>
          <a:solidFill>
            <a:srgbClr val="F5F5F5"/>
          </a:solidFill>
          <a:ln/>
        </p:spPr>
        <p:txBody>
          <a:bodyPr/>
          <a:lstStyle/>
          <a:p>
            <a:endParaRPr lang="en-AU"/>
          </a:p>
        </p:txBody>
      </p:sp>
      <p:sp>
        <p:nvSpPr>
          <p:cNvPr id="26" name="Shape 24"/>
          <p:cNvSpPr/>
          <p:nvPr/>
        </p:nvSpPr>
        <p:spPr>
          <a:xfrm>
            <a:off x="914400" y="7680960"/>
            <a:ext cx="502920" cy="502920"/>
          </a:xfrm>
          <a:prstGeom prst="ellipse">
            <a:avLst/>
          </a:prstGeom>
          <a:solidFill>
            <a:srgbClr val="E8692D"/>
          </a:solidFill>
          <a:ln/>
        </p:spPr>
        <p:txBody>
          <a:bodyPr/>
          <a:lstStyle/>
          <a:p>
            <a:endParaRPr lang="en-AU"/>
          </a:p>
        </p:txBody>
      </p:sp>
      <p:sp>
        <p:nvSpPr>
          <p:cNvPr id="27" name="Text 25"/>
          <p:cNvSpPr/>
          <p:nvPr/>
        </p:nvSpPr>
        <p:spPr>
          <a:xfrm>
            <a:off x="914400" y="7680960"/>
            <a:ext cx="502920" cy="502920"/>
          </a:xfrm>
          <a:prstGeom prst="rect">
            <a:avLst/>
          </a:prstGeom>
          <a:noFill/>
          <a:ln/>
        </p:spPr>
        <p:txBody>
          <a:bodyPr wrap="square" lIns="0" tIns="0" rIns="0" bIns="0" rtlCol="0" anchor="ctr"/>
          <a:lstStyle/>
          <a:p>
            <a:pPr marL="0" indent="0" algn="ctr">
              <a:buNone/>
            </a:pPr>
            <a:r>
              <a:rPr lang="en-US" sz="1400" b="1" dirty="0">
                <a:solidFill>
                  <a:srgbClr val="FFFFFF"/>
                </a:solidFill>
                <a:latin typeface="Poppins" pitchFamily="34" charset="0"/>
                <a:ea typeface="Poppins" pitchFamily="34" charset="-122"/>
                <a:cs typeface="Poppins" pitchFamily="34" charset="-120"/>
              </a:rPr>
              <a:t>5</a:t>
            </a:r>
            <a:endParaRPr lang="en-US" sz="1400" dirty="0"/>
          </a:p>
        </p:txBody>
      </p:sp>
      <p:sp>
        <p:nvSpPr>
          <p:cNvPr id="28" name="Text 26"/>
          <p:cNvSpPr/>
          <p:nvPr/>
        </p:nvSpPr>
        <p:spPr>
          <a:xfrm>
            <a:off x="1645920" y="7589520"/>
            <a:ext cx="4389120" cy="320040"/>
          </a:xfrm>
          <a:prstGeom prst="rect">
            <a:avLst/>
          </a:prstGeom>
          <a:noFill/>
          <a:ln/>
        </p:spPr>
        <p:txBody>
          <a:bodyPr wrap="square" lIns="0" tIns="0" rIns="0" bIns="0" rtlCol="0" anchor="ctr"/>
          <a:lstStyle/>
          <a:p>
            <a:pPr marL="0" indent="0">
              <a:buNone/>
            </a:pPr>
            <a:r>
              <a:rPr lang="en-US" sz="1200" b="1" dirty="0">
                <a:solidFill>
                  <a:srgbClr val="000000"/>
                </a:solidFill>
                <a:latin typeface="Poppins" pitchFamily="34" charset="0"/>
                <a:ea typeface="Poppins" pitchFamily="34" charset="-122"/>
                <a:cs typeface="Poppins" pitchFamily="34" charset="-120"/>
              </a:rPr>
              <a:t>Volunteering</a:t>
            </a:r>
            <a:endParaRPr lang="en-US" sz="1200" dirty="0"/>
          </a:p>
        </p:txBody>
      </p:sp>
      <p:sp>
        <p:nvSpPr>
          <p:cNvPr id="29" name="Text 27"/>
          <p:cNvSpPr/>
          <p:nvPr/>
        </p:nvSpPr>
        <p:spPr>
          <a:xfrm>
            <a:off x="1645920" y="7955280"/>
            <a:ext cx="4389120" cy="502920"/>
          </a:xfrm>
          <a:prstGeom prst="rect">
            <a:avLst/>
          </a:prstGeom>
          <a:noFill/>
          <a:ln/>
        </p:spPr>
        <p:txBody>
          <a:bodyPr wrap="square" lIns="0" tIns="0" rIns="0" bIns="0" rtlCol="0" anchor="ctr"/>
          <a:lstStyle/>
          <a:p>
            <a:pPr marL="0" indent="0">
              <a:lnSpc>
                <a:spcPct val="130000"/>
              </a:lnSpc>
              <a:buNone/>
            </a:pPr>
            <a:r>
              <a:rPr lang="en-US" sz="1000" dirty="0">
                <a:solidFill>
                  <a:srgbClr val="444444"/>
                </a:solidFill>
                <a:latin typeface="Poppins" pitchFamily="34" charset="0"/>
                <a:ea typeface="Poppins" pitchFamily="34" charset="-122"/>
                <a:cs typeface="Poppins" pitchFamily="34" charset="-120"/>
              </a:rPr>
              <a:t>Providing growth opportunities for professionals to expand their individual impact on the community.</a:t>
            </a:r>
            <a:endParaRPr lang="en-US" sz="1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pic>
        <p:nvPicPr>
          <p:cNvPr id="2" name="Image 0"/>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rcRect t="8519" b="8519"/>
          <a:stretch/>
        </p:blipFill>
        <p:spPr>
          <a:xfrm>
            <a:off x="0" y="0"/>
            <a:ext cx="6858000" cy="3200400"/>
          </a:xfrm>
          <a:prstGeom prst="rect">
            <a:avLst/>
          </a:prstGeom>
        </p:spPr>
      </p:pic>
      <p:sp>
        <p:nvSpPr>
          <p:cNvPr id="3" name="Shape 0"/>
          <p:cNvSpPr/>
          <p:nvPr/>
        </p:nvSpPr>
        <p:spPr>
          <a:xfrm>
            <a:off x="0" y="1828800"/>
            <a:ext cx="6858000" cy="1371600"/>
          </a:xfrm>
          <a:prstGeom prst="rect">
            <a:avLst/>
          </a:prstGeom>
          <a:solidFill>
            <a:srgbClr val="2A2A2A">
              <a:alpha val="80000"/>
            </a:srgbClr>
          </a:solidFill>
          <a:ln/>
        </p:spPr>
        <p:txBody>
          <a:bodyPr/>
          <a:lstStyle/>
          <a:p>
            <a:endParaRPr lang="en-AU"/>
          </a:p>
        </p:txBody>
      </p:sp>
      <p:sp>
        <p:nvSpPr>
          <p:cNvPr id="4" name="Text 1"/>
          <p:cNvSpPr/>
          <p:nvPr/>
        </p:nvSpPr>
        <p:spPr>
          <a:xfrm>
            <a:off x="640080" y="1920240"/>
            <a:ext cx="5486400" cy="1097280"/>
          </a:xfrm>
          <a:prstGeom prst="rect">
            <a:avLst/>
          </a:prstGeom>
          <a:noFill/>
          <a:ln/>
        </p:spPr>
        <p:txBody>
          <a:bodyPr wrap="square" lIns="0" tIns="0" rIns="0" bIns="0" rtlCol="0" anchor="ctr"/>
          <a:lstStyle/>
          <a:p>
            <a:pPr marL="0" indent="0">
              <a:lnSpc>
                <a:spcPct val="110000"/>
              </a:lnSpc>
              <a:buNone/>
            </a:pPr>
            <a:r>
              <a:rPr lang="en-US" sz="2600" b="1" kern="0" spc="200" dirty="0">
                <a:solidFill>
                  <a:srgbClr val="FFFFFF"/>
                </a:solidFill>
                <a:latin typeface="Poppins" pitchFamily="34" charset="0"/>
                <a:ea typeface="Poppins" pitchFamily="34" charset="-122"/>
                <a:cs typeface="Poppins" pitchFamily="34" charset="-120"/>
              </a:rPr>
              <a:t>HUNT FOR</a:t>
            </a:r>
            <a:endParaRPr lang="en-US" sz="2600" dirty="0"/>
          </a:p>
          <a:p>
            <a:pPr marL="0" indent="0">
              <a:lnSpc>
                <a:spcPct val="110000"/>
              </a:lnSpc>
              <a:buNone/>
            </a:pPr>
            <a:r>
              <a:rPr lang="en-US" sz="2600" b="1" kern="0" spc="200" dirty="0">
                <a:solidFill>
                  <a:srgbClr val="FFFFFF"/>
                </a:solidFill>
                <a:latin typeface="Poppins" pitchFamily="34" charset="0"/>
                <a:ea typeface="Poppins" pitchFamily="34" charset="-122"/>
                <a:cs typeface="Poppins" pitchFamily="34" charset="-120"/>
              </a:rPr>
              <a:t>A HERO AWARDS</a:t>
            </a:r>
            <a:endParaRPr lang="en-US" sz="2600" dirty="0"/>
          </a:p>
        </p:txBody>
      </p:sp>
      <p:sp>
        <p:nvSpPr>
          <p:cNvPr id="5" name="Text 2"/>
          <p:cNvSpPr/>
          <p:nvPr/>
        </p:nvSpPr>
        <p:spPr>
          <a:xfrm>
            <a:off x="640080" y="3474720"/>
            <a:ext cx="5577840" cy="1280160"/>
          </a:xfrm>
          <a:prstGeom prst="rect">
            <a:avLst/>
          </a:prstGeom>
          <a:noFill/>
          <a:ln/>
        </p:spPr>
        <p:txBody>
          <a:bodyPr wrap="square" lIns="0" tIns="0" rIns="0" bIns="0" rtlCol="0" anchor="ctr"/>
          <a:lstStyle/>
          <a:p>
            <a:pPr marL="0" indent="0">
              <a:lnSpc>
                <a:spcPct val="150000"/>
              </a:lnSpc>
              <a:buNone/>
            </a:pPr>
            <a:r>
              <a:rPr lang="en-US" sz="1200" dirty="0">
                <a:solidFill>
                  <a:srgbClr val="333333"/>
                </a:solidFill>
                <a:latin typeface="Poppins" pitchFamily="34" charset="0"/>
                <a:ea typeface="Poppins" pitchFamily="34" charset="-122"/>
                <a:cs typeface="Poppins" pitchFamily="34" charset="-120"/>
              </a:rPr>
              <a:t>Our flagship program, the Hunt for a Hero Awards, celebrates the extraordinary efforts of individuals in our community who stand up, speak out, and help build a safer future for others through a peer-to-peer nomination process.</a:t>
            </a:r>
            <a:endParaRPr lang="en-US" sz="1200" dirty="0"/>
          </a:p>
        </p:txBody>
      </p:sp>
      <p:sp>
        <p:nvSpPr>
          <p:cNvPr id="6" name="Shape 3"/>
          <p:cNvSpPr/>
          <p:nvPr/>
        </p:nvSpPr>
        <p:spPr>
          <a:xfrm>
            <a:off x="640080" y="4937760"/>
            <a:ext cx="731520" cy="45720"/>
          </a:xfrm>
          <a:prstGeom prst="rect">
            <a:avLst/>
          </a:prstGeom>
          <a:solidFill>
            <a:srgbClr val="E8692D"/>
          </a:solidFill>
          <a:ln/>
        </p:spPr>
        <p:txBody>
          <a:bodyPr/>
          <a:lstStyle/>
          <a:p>
            <a:endParaRPr lang="en-AU"/>
          </a:p>
        </p:txBody>
      </p:sp>
      <p:sp>
        <p:nvSpPr>
          <p:cNvPr id="7" name="Text 4"/>
          <p:cNvSpPr/>
          <p:nvPr/>
        </p:nvSpPr>
        <p:spPr>
          <a:xfrm>
            <a:off x="822960" y="5212080"/>
            <a:ext cx="5394960" cy="3200400"/>
          </a:xfrm>
          <a:prstGeom prst="rect">
            <a:avLst/>
          </a:prstGeom>
          <a:noFill/>
          <a:ln/>
        </p:spPr>
        <p:txBody>
          <a:bodyPr wrap="square" lIns="0" tIns="0" rIns="0" bIns="0" rtlCol="0" anchor="t"/>
          <a:lstStyle/>
          <a:p>
            <a:pPr marL="342900" indent="-342900">
              <a:spcAft>
                <a:spcPts val="800"/>
              </a:spcAft>
              <a:buSzPct val="100000"/>
              <a:buChar char="•"/>
            </a:pPr>
            <a:r>
              <a:rPr lang="en-US" sz="1100" dirty="0">
                <a:solidFill>
                  <a:srgbClr val="333333"/>
                </a:solidFill>
                <a:latin typeface="Poppins" pitchFamily="34" charset="0"/>
                <a:ea typeface="Poppins" pitchFamily="34" charset="-122"/>
                <a:cs typeface="Poppins" pitchFamily="34" charset="-120"/>
              </a:rPr>
              <a:t>National peer-to-peer nomination and awards celebration</a:t>
            </a:r>
            <a:endParaRPr lang="en-US" sz="1100" dirty="0"/>
          </a:p>
          <a:p>
            <a:pPr marL="342900" indent="-342900">
              <a:spcAft>
                <a:spcPts val="800"/>
              </a:spcAft>
              <a:buSzPct val="100000"/>
              <a:buChar char="•"/>
            </a:pPr>
            <a:r>
              <a:rPr lang="en-US" sz="1100" dirty="0">
                <a:solidFill>
                  <a:srgbClr val="333333"/>
                </a:solidFill>
                <a:latin typeface="Poppins" pitchFamily="34" charset="0"/>
                <a:ea typeface="Poppins" pitchFamily="34" charset="-122"/>
                <a:cs typeface="Poppins" pitchFamily="34" charset="-120"/>
              </a:rPr>
              <a:t>Recognises individuals creating sustainable change</a:t>
            </a:r>
            <a:endParaRPr lang="en-US" sz="1100" dirty="0"/>
          </a:p>
          <a:p>
            <a:pPr marL="342900" indent="-342900">
              <a:spcAft>
                <a:spcPts val="800"/>
              </a:spcAft>
              <a:buSzPct val="100000"/>
              <a:buChar char="•"/>
            </a:pPr>
            <a:r>
              <a:rPr lang="en-US" sz="1100" dirty="0">
                <a:solidFill>
                  <a:srgbClr val="333333"/>
                </a:solidFill>
                <a:latin typeface="Poppins" pitchFamily="34" charset="0"/>
                <a:ea typeface="Poppins" pitchFamily="34" charset="-122"/>
                <a:cs typeface="Poppins" pitchFamily="34" charset="-120"/>
              </a:rPr>
              <a:t>Categories include Sustainable Change, Senior Superstar, and Support &amp; Caring</a:t>
            </a:r>
            <a:endParaRPr lang="en-US" sz="1100" dirty="0"/>
          </a:p>
          <a:p>
            <a:pPr marL="342900" indent="-342900">
              <a:spcAft>
                <a:spcPts val="800"/>
              </a:spcAft>
              <a:buSzPct val="100000"/>
              <a:buChar char="•"/>
            </a:pPr>
            <a:r>
              <a:rPr lang="en-US" sz="1100" dirty="0">
                <a:solidFill>
                  <a:srgbClr val="333333"/>
                </a:solidFill>
                <a:latin typeface="Poppins" pitchFamily="34" charset="0"/>
                <a:ea typeface="Poppins" pitchFamily="34" charset="-122"/>
                <a:cs typeface="Poppins" pitchFamily="34" charset="-120"/>
              </a:rPr>
              <a:t>Annual ceremony bringing together community champions</a:t>
            </a:r>
            <a:endParaRPr lang="en-US" sz="1100" dirty="0"/>
          </a:p>
          <a:p>
            <a:pPr marL="342900" indent="-342900">
              <a:spcAft>
                <a:spcPts val="800"/>
              </a:spcAft>
              <a:buSzPct val="100000"/>
              <a:buChar char="•"/>
            </a:pPr>
            <a:r>
              <a:rPr lang="en-US" sz="1100" dirty="0">
                <a:solidFill>
                  <a:srgbClr val="333333"/>
                </a:solidFill>
                <a:latin typeface="Poppins" pitchFamily="34" charset="0"/>
                <a:ea typeface="Poppins" pitchFamily="34" charset="-122"/>
                <a:cs typeface="Poppins" pitchFamily="34" charset="-120"/>
              </a:rPr>
              <a:t>2025 awards ceremony successfully completed with record nominations</a:t>
            </a:r>
            <a:endParaRPr lang="en-US" sz="1100" dirty="0"/>
          </a:p>
        </p:txBody>
      </p:sp>
      <p:pic>
        <p:nvPicPr>
          <p:cNvPr id="8" name="Picture 7">
            <a:extLst>
              <a:ext uri="{FF2B5EF4-FFF2-40B4-BE49-F238E27FC236}">
                <a16:creationId xmlns:a16="http://schemas.microsoft.com/office/drawing/2014/main" id="{CA82AB03-74A1-DA75-0826-DA96EDACE6EE}"/>
              </a:ext>
            </a:extLst>
          </p:cNvPr>
          <p:cNvPicPr>
            <a:picLocks noChangeAspect="1"/>
          </p:cNvPicPr>
          <p:nvPr/>
        </p:nvPicPr>
        <p:blipFill>
          <a:blip r:embed="rId5"/>
          <a:stretch>
            <a:fillRect/>
          </a:stretch>
        </p:blipFill>
        <p:spPr>
          <a:xfrm>
            <a:off x="4228861" y="6152147"/>
            <a:ext cx="2991853" cy="299185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5F5F5"/>
        </a:solidFill>
        <a:effectLst/>
      </p:bgPr>
    </p:bg>
    <p:spTree>
      <p:nvGrpSpPr>
        <p:cNvPr id="1" name=""/>
        <p:cNvGrpSpPr/>
        <p:nvPr/>
      </p:nvGrpSpPr>
      <p:grpSpPr>
        <a:xfrm>
          <a:off x="0" y="0"/>
          <a:ext cx="0" cy="0"/>
          <a:chOff x="0" y="0"/>
          <a:chExt cx="0" cy="0"/>
        </a:xfrm>
      </p:grpSpPr>
      <p:sp>
        <p:nvSpPr>
          <p:cNvPr id="2" name="Text 0"/>
          <p:cNvSpPr/>
          <p:nvPr/>
        </p:nvSpPr>
        <p:spPr>
          <a:xfrm>
            <a:off x="640080" y="548640"/>
            <a:ext cx="5486400" cy="914400"/>
          </a:xfrm>
          <a:prstGeom prst="rect">
            <a:avLst/>
          </a:prstGeom>
          <a:noFill/>
          <a:ln/>
        </p:spPr>
        <p:txBody>
          <a:bodyPr wrap="square" lIns="0" tIns="0" rIns="0" bIns="0" rtlCol="0" anchor="ctr"/>
          <a:lstStyle/>
          <a:p>
            <a:pPr marL="0" indent="0">
              <a:lnSpc>
                <a:spcPct val="110000"/>
              </a:lnSpc>
              <a:buNone/>
            </a:pPr>
            <a:r>
              <a:rPr lang="en-US" sz="2600" b="1" kern="0" spc="200" dirty="0">
                <a:solidFill>
                  <a:srgbClr val="000000"/>
                </a:solidFill>
                <a:latin typeface="Poppins" pitchFamily="34" charset="0"/>
                <a:ea typeface="Poppins" pitchFamily="34" charset="-122"/>
                <a:cs typeface="Poppins" pitchFamily="34" charset="-120"/>
              </a:rPr>
              <a:t>PAST AWARD</a:t>
            </a:r>
            <a:endParaRPr lang="en-US" sz="2600" dirty="0"/>
          </a:p>
          <a:p>
            <a:pPr marL="0" indent="0">
              <a:lnSpc>
                <a:spcPct val="110000"/>
              </a:lnSpc>
              <a:buNone/>
            </a:pPr>
            <a:r>
              <a:rPr lang="en-US" sz="2600" b="1" kern="0" spc="200" dirty="0">
                <a:solidFill>
                  <a:srgbClr val="000000"/>
                </a:solidFill>
                <a:latin typeface="Poppins" pitchFamily="34" charset="0"/>
                <a:ea typeface="Poppins" pitchFamily="34" charset="-122"/>
                <a:cs typeface="Poppins" pitchFamily="34" charset="-120"/>
              </a:rPr>
              <a:t>WINNERS</a:t>
            </a:r>
            <a:endParaRPr lang="en-US" sz="2600" dirty="0"/>
          </a:p>
        </p:txBody>
      </p:sp>
      <p:sp>
        <p:nvSpPr>
          <p:cNvPr id="3" name="Shape 1"/>
          <p:cNvSpPr/>
          <p:nvPr/>
        </p:nvSpPr>
        <p:spPr>
          <a:xfrm>
            <a:off x="640080" y="1508760"/>
            <a:ext cx="731520" cy="45720"/>
          </a:xfrm>
          <a:prstGeom prst="rect">
            <a:avLst/>
          </a:prstGeom>
          <a:solidFill>
            <a:srgbClr val="E8692D"/>
          </a:solidFill>
          <a:ln/>
        </p:spPr>
        <p:txBody>
          <a:bodyPr/>
          <a:lstStyle/>
          <a:p>
            <a:endParaRPr lang="en-AU"/>
          </a:p>
        </p:txBody>
      </p:sp>
      <p:sp>
        <p:nvSpPr>
          <p:cNvPr id="4" name="Shape 2"/>
          <p:cNvSpPr/>
          <p:nvPr/>
        </p:nvSpPr>
        <p:spPr>
          <a:xfrm>
            <a:off x="640080" y="1920240"/>
            <a:ext cx="5577840" cy="274320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AU"/>
          </a:p>
        </p:txBody>
      </p:sp>
      <p:sp>
        <p:nvSpPr>
          <p:cNvPr id="5" name="Shape 3"/>
          <p:cNvSpPr/>
          <p:nvPr/>
        </p:nvSpPr>
        <p:spPr>
          <a:xfrm>
            <a:off x="640080" y="1920240"/>
            <a:ext cx="5577840" cy="54864"/>
          </a:xfrm>
          <a:prstGeom prst="rect">
            <a:avLst/>
          </a:prstGeom>
          <a:solidFill>
            <a:srgbClr val="E8692D"/>
          </a:solidFill>
          <a:ln/>
        </p:spPr>
        <p:txBody>
          <a:bodyPr/>
          <a:lstStyle/>
          <a:p>
            <a:endParaRPr lang="en-AU"/>
          </a:p>
        </p:txBody>
      </p:sp>
      <p:sp>
        <p:nvSpPr>
          <p:cNvPr id="6" name="Text 4"/>
          <p:cNvSpPr/>
          <p:nvPr/>
        </p:nvSpPr>
        <p:spPr>
          <a:xfrm>
            <a:off x="1005840" y="2194560"/>
            <a:ext cx="4846320" cy="274320"/>
          </a:xfrm>
          <a:prstGeom prst="rect">
            <a:avLst/>
          </a:prstGeom>
          <a:noFill/>
          <a:ln/>
        </p:spPr>
        <p:txBody>
          <a:bodyPr wrap="square" lIns="0" tIns="0" rIns="0" bIns="0" rtlCol="0" anchor="ctr"/>
          <a:lstStyle/>
          <a:p>
            <a:pPr marL="0" indent="0">
              <a:buNone/>
            </a:pPr>
            <a:r>
              <a:rPr lang="en-US" sz="900" b="1" kern="0" spc="300" dirty="0">
                <a:solidFill>
                  <a:srgbClr val="E8692D"/>
                </a:solidFill>
                <a:latin typeface="Poppins" pitchFamily="34" charset="0"/>
                <a:ea typeface="Poppins" pitchFamily="34" charset="-122"/>
                <a:cs typeface="Poppins" pitchFamily="34" charset="-120"/>
              </a:rPr>
              <a:t>SUSTAINABLE CHANGE</a:t>
            </a:r>
            <a:endParaRPr lang="en-US" sz="900" dirty="0"/>
          </a:p>
        </p:txBody>
      </p:sp>
      <p:sp>
        <p:nvSpPr>
          <p:cNvPr id="7" name="Text 5"/>
          <p:cNvSpPr/>
          <p:nvPr/>
        </p:nvSpPr>
        <p:spPr>
          <a:xfrm>
            <a:off x="1005840" y="2560320"/>
            <a:ext cx="4846320" cy="365760"/>
          </a:xfrm>
          <a:prstGeom prst="rect">
            <a:avLst/>
          </a:prstGeom>
          <a:noFill/>
          <a:ln/>
        </p:spPr>
        <p:txBody>
          <a:bodyPr wrap="square" lIns="0" tIns="0" rIns="0" bIns="0" rtlCol="0" anchor="ctr"/>
          <a:lstStyle/>
          <a:p>
            <a:pPr marL="0" indent="0">
              <a:buNone/>
            </a:pPr>
            <a:r>
              <a:rPr lang="en-US" sz="1800" b="1" dirty="0">
                <a:solidFill>
                  <a:srgbClr val="000000"/>
                </a:solidFill>
                <a:latin typeface="Poppins" pitchFamily="34" charset="0"/>
                <a:ea typeface="Poppins" pitchFamily="34" charset="-122"/>
                <a:cs typeface="Poppins" pitchFamily="34" charset="-120"/>
              </a:rPr>
              <a:t>Pam Aulich</a:t>
            </a:r>
            <a:endParaRPr lang="en-US" sz="1800" dirty="0"/>
          </a:p>
        </p:txBody>
      </p:sp>
      <p:sp>
        <p:nvSpPr>
          <p:cNvPr id="8" name="Text 6"/>
          <p:cNvSpPr/>
          <p:nvPr/>
        </p:nvSpPr>
        <p:spPr>
          <a:xfrm>
            <a:off x="1005840" y="3017520"/>
            <a:ext cx="4846320" cy="1463040"/>
          </a:xfrm>
          <a:prstGeom prst="rect">
            <a:avLst/>
          </a:prstGeom>
          <a:noFill/>
          <a:ln/>
        </p:spPr>
        <p:txBody>
          <a:bodyPr wrap="square" lIns="0" tIns="0" rIns="0" bIns="0" rtlCol="0" anchor="ctr"/>
          <a:lstStyle/>
          <a:p>
            <a:pPr marL="0" indent="0">
              <a:lnSpc>
                <a:spcPct val="150000"/>
              </a:lnSpc>
              <a:buNone/>
            </a:pPr>
            <a:r>
              <a:rPr lang="en-US" sz="1100" dirty="0">
                <a:solidFill>
                  <a:srgbClr val="333333"/>
                </a:solidFill>
                <a:latin typeface="Poppins" pitchFamily="34" charset="0"/>
                <a:ea typeface="Poppins" pitchFamily="34" charset="-122"/>
                <a:cs typeface="Poppins" pitchFamily="34" charset="-120"/>
              </a:rPr>
              <a:t>Pam has dedicated 15 years to volunteering, offering unwavering support to individuals and families in need. Specialising in victim support, she has worked tirelessly to provide clothing, connect families with housing and food services, and rally the surrounding community.</a:t>
            </a:r>
            <a:endParaRPr lang="en-US" sz="1100" dirty="0"/>
          </a:p>
        </p:txBody>
      </p:sp>
      <p:sp>
        <p:nvSpPr>
          <p:cNvPr id="9" name="Shape 7"/>
          <p:cNvSpPr/>
          <p:nvPr/>
        </p:nvSpPr>
        <p:spPr>
          <a:xfrm>
            <a:off x="640080" y="5029200"/>
            <a:ext cx="5577840" cy="274320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AU"/>
          </a:p>
        </p:txBody>
      </p:sp>
      <p:sp>
        <p:nvSpPr>
          <p:cNvPr id="10" name="Shape 8"/>
          <p:cNvSpPr/>
          <p:nvPr/>
        </p:nvSpPr>
        <p:spPr>
          <a:xfrm>
            <a:off x="640080" y="5029200"/>
            <a:ext cx="5577840" cy="54864"/>
          </a:xfrm>
          <a:prstGeom prst="rect">
            <a:avLst/>
          </a:prstGeom>
          <a:solidFill>
            <a:srgbClr val="E8692D"/>
          </a:solidFill>
          <a:ln/>
        </p:spPr>
        <p:txBody>
          <a:bodyPr/>
          <a:lstStyle/>
          <a:p>
            <a:endParaRPr lang="en-AU"/>
          </a:p>
        </p:txBody>
      </p:sp>
      <p:sp>
        <p:nvSpPr>
          <p:cNvPr id="11" name="Text 9"/>
          <p:cNvSpPr/>
          <p:nvPr/>
        </p:nvSpPr>
        <p:spPr>
          <a:xfrm>
            <a:off x="1005840" y="5303520"/>
            <a:ext cx="4846320" cy="274320"/>
          </a:xfrm>
          <a:prstGeom prst="rect">
            <a:avLst/>
          </a:prstGeom>
          <a:noFill/>
          <a:ln/>
        </p:spPr>
        <p:txBody>
          <a:bodyPr wrap="square" lIns="0" tIns="0" rIns="0" bIns="0" rtlCol="0" anchor="ctr"/>
          <a:lstStyle/>
          <a:p>
            <a:pPr marL="0" indent="0">
              <a:buNone/>
            </a:pPr>
            <a:r>
              <a:rPr lang="en-US" sz="900" b="1" kern="0" spc="300" dirty="0">
                <a:solidFill>
                  <a:srgbClr val="E8692D"/>
                </a:solidFill>
                <a:latin typeface="Poppins" pitchFamily="34" charset="0"/>
                <a:ea typeface="Poppins" pitchFamily="34" charset="-122"/>
                <a:cs typeface="Poppins" pitchFamily="34" charset="-120"/>
              </a:rPr>
              <a:t>SUPPORT &amp; CARING</a:t>
            </a:r>
            <a:endParaRPr lang="en-US" sz="900" dirty="0"/>
          </a:p>
        </p:txBody>
      </p:sp>
      <p:sp>
        <p:nvSpPr>
          <p:cNvPr id="12" name="Text 10"/>
          <p:cNvSpPr/>
          <p:nvPr/>
        </p:nvSpPr>
        <p:spPr>
          <a:xfrm>
            <a:off x="1005840" y="5669280"/>
            <a:ext cx="4846320" cy="365760"/>
          </a:xfrm>
          <a:prstGeom prst="rect">
            <a:avLst/>
          </a:prstGeom>
          <a:noFill/>
          <a:ln/>
        </p:spPr>
        <p:txBody>
          <a:bodyPr wrap="square" lIns="0" tIns="0" rIns="0" bIns="0" rtlCol="0" anchor="ctr"/>
          <a:lstStyle/>
          <a:p>
            <a:pPr marL="0" indent="0">
              <a:buNone/>
            </a:pPr>
            <a:r>
              <a:rPr lang="en-US" sz="1800" b="1" dirty="0">
                <a:solidFill>
                  <a:srgbClr val="000000"/>
                </a:solidFill>
                <a:latin typeface="Poppins" pitchFamily="34" charset="0"/>
                <a:ea typeface="Poppins" pitchFamily="34" charset="-122"/>
                <a:cs typeface="Poppins" pitchFamily="34" charset="-120"/>
              </a:rPr>
              <a:t>Mel Palmer</a:t>
            </a:r>
            <a:endParaRPr lang="en-US" sz="1800" dirty="0"/>
          </a:p>
        </p:txBody>
      </p:sp>
      <p:sp>
        <p:nvSpPr>
          <p:cNvPr id="13" name="Text 11"/>
          <p:cNvSpPr/>
          <p:nvPr/>
        </p:nvSpPr>
        <p:spPr>
          <a:xfrm>
            <a:off x="1005840" y="6126480"/>
            <a:ext cx="4846320" cy="1463040"/>
          </a:xfrm>
          <a:prstGeom prst="rect">
            <a:avLst/>
          </a:prstGeom>
          <a:noFill/>
          <a:ln/>
        </p:spPr>
        <p:txBody>
          <a:bodyPr wrap="square" lIns="0" tIns="0" rIns="0" bIns="0" rtlCol="0" anchor="ctr"/>
          <a:lstStyle/>
          <a:p>
            <a:pPr marL="0" indent="0">
              <a:lnSpc>
                <a:spcPct val="150000"/>
              </a:lnSpc>
              <a:buNone/>
            </a:pPr>
            <a:r>
              <a:rPr lang="en-US" sz="1100" dirty="0">
                <a:solidFill>
                  <a:srgbClr val="333333"/>
                </a:solidFill>
                <a:latin typeface="Poppins" pitchFamily="34" charset="0"/>
                <a:ea typeface="Poppins" pitchFamily="34" charset="-122"/>
                <a:cs typeface="Poppins" pitchFamily="34" charset="-120"/>
              </a:rPr>
              <a:t>Mel is a devoted mother of three who has faced significant challenges with strength and resilience. Despite a long and difficult journey, she has remained focused on supporting her family and helping others in similar situations.</a:t>
            </a:r>
            <a:endParaRPr lang="en-US" sz="1100" dirty="0"/>
          </a:p>
        </p:txBody>
      </p:sp>
      <p:sp>
        <p:nvSpPr>
          <p:cNvPr id="14" name="Shape 12"/>
          <p:cNvSpPr/>
          <p:nvPr/>
        </p:nvSpPr>
        <p:spPr>
          <a:xfrm>
            <a:off x="0" y="8869680"/>
            <a:ext cx="6858000" cy="274320"/>
          </a:xfrm>
          <a:prstGeom prst="rect">
            <a:avLst/>
          </a:prstGeom>
          <a:solidFill>
            <a:srgbClr val="E8692D"/>
          </a:solidFill>
          <a:ln/>
        </p:spPr>
        <p:txBody>
          <a:bodyPr/>
          <a:lstStyle/>
          <a:p>
            <a:endParaRPr lang="en-AU"/>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1595</Words>
  <Application>Microsoft Office PowerPoint</Application>
  <PresentationFormat>On-screen Show (4:3)</PresentationFormat>
  <Paragraphs>280</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Georgia</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Marina Pullin</dc:creator>
  <cp:lastModifiedBy>Marina Pullin</cp:lastModifiedBy>
  <cp:revision>3</cp:revision>
  <dcterms:created xsi:type="dcterms:W3CDTF">2026-06-01T05:04:19Z</dcterms:created>
  <dcterms:modified xsi:type="dcterms:W3CDTF">2026-06-01T06:45:42Z</dcterms:modified>
</cp:coreProperties>
</file>